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89" r:id="rId3"/>
    <p:sldId id="311" r:id="rId4"/>
    <p:sldId id="312" r:id="rId5"/>
    <p:sldId id="313" r:id="rId6"/>
    <p:sldId id="307" r:id="rId7"/>
    <p:sldId id="308" r:id="rId8"/>
    <p:sldId id="309" r:id="rId9"/>
    <p:sldId id="314" r:id="rId10"/>
    <p:sldId id="288" r:id="rId11"/>
    <p:sldId id="304" r:id="rId12"/>
    <p:sldId id="301" r:id="rId13"/>
    <p:sldId id="292" r:id="rId14"/>
    <p:sldId id="310" r:id="rId15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8161" autoAdjust="0"/>
  </p:normalViewPr>
  <p:slideViewPr>
    <p:cSldViewPr>
      <p:cViewPr varScale="1">
        <p:scale>
          <a:sx n="71" d="100"/>
          <a:sy n="71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4377B-9D55-411E-A286-C58D179FAB68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0A81-1D00-4A5A-8B0B-2F5A179210B7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8399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/>
            <a:r>
              <a:rPr lang="en-US" b="1" dirty="0">
                <a:latin typeface="verdana (Cuerpo)"/>
              </a:rPr>
              <a:t>Adopted in 2002 by Heads of State in the margins of Earth Summit</a:t>
            </a:r>
          </a:p>
          <a:p>
            <a:pPr marL="514350" indent="-514350"/>
            <a:endParaRPr lang="en-US" b="1" dirty="0">
              <a:latin typeface="verdana (Cuerpo)"/>
            </a:endParaRPr>
          </a:p>
          <a:p>
            <a:pPr marL="514350" indent="-514350"/>
            <a:r>
              <a:rPr lang="en-US" b="1" dirty="0">
                <a:latin typeface="verdana (Cuerpo)"/>
              </a:rPr>
              <a:t>Framework of 7 priority areas, specific activities, guiding goals and indicators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D0A81-1D00-4A5A-8B0B-2F5A179210B7}" type="slidenum">
              <a:rPr lang="es-PA" smtClean="0"/>
              <a:pPr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0843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DF3C93-7DA5-42F5-9BB0-274C30057C97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3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8AA5A-0435-4CC4-9E82-0D84CCB1BD9D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312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252CF-DFCE-4E5A-8D1F-CCF8AAF37EC4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81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TT" smtClean="0"/>
              <a:t>4 Year GEF SGP funded project </a:t>
            </a:r>
          </a:p>
          <a:p>
            <a:r>
              <a:rPr lang="en-TT" smtClean="0"/>
              <a:t>4 Pilot sites ( Trinidad and Tobago , Vietnam , South Africa, Chle </a:t>
            </a:r>
          </a:p>
          <a:p>
            <a:r>
              <a:rPr lang="en-TT" smtClean="0"/>
              <a:t>Executed by the University of the West Indies </a:t>
            </a:r>
          </a:p>
          <a:p>
            <a:r>
              <a:rPr lang="en-TT" smtClean="0"/>
              <a:t>Looks at 3 Pilot sites ( Bucco Reef, Nariva swamp, Nothern Range) in Trinidad and Tobago and conducts biophysical assessment of volume of ecosystem service delivered and their importance to local and national well being</a:t>
            </a:r>
          </a:p>
          <a:p>
            <a:r>
              <a:rPr lang="en-TT" smtClean="0"/>
              <a:t>Objective # 2 is to be achieved thought the use of valuation and mainstreaming of ecosystem services thinking into policy making circles.  </a:t>
            </a:r>
          </a:p>
          <a:p>
            <a:endParaRPr lang="en-T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49FB0-DC59-4B6D-BC85-174332CBB3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Valuation has been selected as a critical tool for pushing introducing SEEA to national policymakers as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Economics is the dominant language of policymaking and valuation is a translation tool for environmental considerations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Communicates the importance of the environment to policymakers and citizens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It quantifies the relative contribution of the environment to the economy </a:t>
            </a:r>
          </a:p>
          <a:p>
            <a:pPr marL="228600" indent="-228600">
              <a:defRPr/>
            </a:pPr>
            <a:r>
              <a:rPr lang="en-US" dirty="0" smtClean="0"/>
              <a:t>497  Million (2.4% of GDP) is for ONE ecosystem ( albeit the  one largest). We MUST track these flows in SEEA and accounts for proper management 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A6C19-0367-4FC4-8746-65D4DE8519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9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Valuation has been selected as a critical tool for pushing introducing SEEA to national policymakers as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Economics is the dominant language of policymaking and valuation is a translation tool for environmental considerations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Communicates the importance of the environment to policymakers and citizens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It quantifies the relative contribution of the environment to the economy </a:t>
            </a:r>
          </a:p>
          <a:p>
            <a:pPr marL="228600" indent="-228600">
              <a:defRPr/>
            </a:pPr>
            <a:r>
              <a:rPr lang="en-US" dirty="0" smtClean="0"/>
              <a:t>497  Million (2.4% of GDP) is for ONE ecosystem ( albeit the  one largest). We MUST track these flows in SEEA and accounts for proper management 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A6C19-0367-4FC4-8746-65D4DE8519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5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E5157-D602-426F-83EF-A9B8704D3105}" type="datetimeFigureOut">
              <a:rPr lang="es-PA" smtClean="0"/>
              <a:pPr/>
              <a:t>6/2/14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D811-DBD5-4134-B16A-F5303103E08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Flag_of_Mercosur_Mercosul.svg" TargetMode="External"/><Relationship Id="rId13" Type="http://schemas.openxmlformats.org/officeDocument/2006/relationships/image" Target="../media/image21.png"/><Relationship Id="rId18" Type="http://schemas.openxmlformats.org/officeDocument/2006/relationships/image" Target="../media/image25.jpeg"/><Relationship Id="rId26" Type="http://schemas.openxmlformats.org/officeDocument/2006/relationships/image" Target="../media/image29.jpeg"/><Relationship Id="rId3" Type="http://schemas.openxmlformats.org/officeDocument/2006/relationships/image" Target="../media/image14.gif"/><Relationship Id="rId21" Type="http://schemas.openxmlformats.org/officeDocument/2006/relationships/hyperlink" Target="http://www.aladi.org/NSFALADI/ESTADSERVICIOS.NSF/vpagina/contenido" TargetMode="External"/><Relationship Id="rId7" Type="http://schemas.openxmlformats.org/officeDocument/2006/relationships/image" Target="../media/image17.gif"/><Relationship Id="rId12" Type="http://schemas.openxmlformats.org/officeDocument/2006/relationships/image" Target="../media/image20.jpeg"/><Relationship Id="rId17" Type="http://schemas.openxmlformats.org/officeDocument/2006/relationships/hyperlink" Target="http://commons.wikimedia.org/wiki/File:Logo-ACTO.jpg" TargetMode="External"/><Relationship Id="rId25" Type="http://schemas.openxmlformats.org/officeDocument/2006/relationships/hyperlink" Target="http://www.proyectomesoamerica.org/joomla/index.php?option=com_content&amp;view=article&amp;id=195&amp;Itemid=126" TargetMode="External"/><Relationship Id="rId2" Type="http://schemas.openxmlformats.org/officeDocument/2006/relationships/hyperlink" Target="http://www.oas.org/en/" TargetMode="External"/><Relationship Id="rId16" Type="http://schemas.openxmlformats.org/officeDocument/2006/relationships/image" Target="../media/image24.png"/><Relationship Id="rId20" Type="http://schemas.openxmlformats.org/officeDocument/2006/relationships/image" Target="../media/image26.jpeg"/><Relationship Id="rId29" Type="http://schemas.openxmlformats.org/officeDocument/2006/relationships/hyperlink" Target="http://colarebo.wordpress.com/2012/05/08/experto-argentino-presentara-en-quito-gastos-de-defensa-de-unasur/unasur-log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unidadandina.org/Index.aspx" TargetMode="External"/><Relationship Id="rId11" Type="http://schemas.openxmlformats.org/officeDocument/2006/relationships/image" Target="../media/image19.jpeg"/><Relationship Id="rId24" Type="http://schemas.openxmlformats.org/officeDocument/2006/relationships/image" Target="../media/image28.jpeg"/><Relationship Id="rId5" Type="http://schemas.openxmlformats.org/officeDocument/2006/relationships/image" Target="../media/image16.jpeg"/><Relationship Id="rId15" Type="http://schemas.openxmlformats.org/officeDocument/2006/relationships/image" Target="../media/image23.png"/><Relationship Id="rId23" Type="http://schemas.openxmlformats.org/officeDocument/2006/relationships/hyperlink" Target="http://www.caribbeanelections.com/knowledge/reading_room/multilateral_agencies.asp" TargetMode="External"/><Relationship Id="rId28" Type="http://schemas.openxmlformats.org/officeDocument/2006/relationships/image" Target="../media/image30.jpeg"/><Relationship Id="rId10" Type="http://schemas.openxmlformats.org/officeDocument/2006/relationships/hyperlink" Target="http://caricom.org/index.jsp" TargetMode="External"/><Relationship Id="rId19" Type="http://schemas.openxmlformats.org/officeDocument/2006/relationships/hyperlink" Target="http://elojocondientes.com/2010/10/21/siria-se-integra-al-alba-como-pais-invitado/" TargetMode="External"/><Relationship Id="rId31" Type="http://schemas.openxmlformats.org/officeDocument/2006/relationships/image" Target="../media/image5.gif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27.jpeg"/><Relationship Id="rId27" Type="http://schemas.openxmlformats.org/officeDocument/2006/relationships/hyperlink" Target="http://alianzapacifico.net/en/" TargetMode="External"/><Relationship Id="rId30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jpeg"/><Relationship Id="rId7" Type="http://schemas.openxmlformats.org/officeDocument/2006/relationships/image" Target="../media/image22.png"/><Relationship Id="rId2" Type="http://schemas.openxmlformats.org/officeDocument/2006/relationships/hyperlink" Target="http://www.oa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6.jpeg"/><Relationship Id="rId10" Type="http://schemas.openxmlformats.org/officeDocument/2006/relationships/image" Target="../media/image34.gif"/><Relationship Id="rId4" Type="http://schemas.openxmlformats.org/officeDocument/2006/relationships/hyperlink" Target="http://elojocondientes.com/2010/10/21/siria-se-integra-al-alba-como-pais-invitado/" TargetMode="External"/><Relationship Id="rId9" Type="http://schemas.openxmlformats.org/officeDocument/2006/relationships/hyperlink" Target="http://www.bellshoals.com/pages/page.asp?page_id=15896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eehugger.com/natural-sciences/emcamaradaem-can-you-spare-a-few-dollars-for-the-amazon-brazil-establishes-forest-fund.html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theguardian.com/world/2010/apr/13/peru-glacier-ice-lake-tsunam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telegraph.co.uk/travel/destination/stlucia/49765/St-Lucia-travel-guid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1640" y="0"/>
            <a:ext cx="7812360" cy="1124744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6" name="5 Rectángulo"/>
          <p:cNvSpPr/>
          <p:nvPr/>
        </p:nvSpPr>
        <p:spPr>
          <a:xfrm>
            <a:off x="0" y="1124744"/>
            <a:ext cx="1331640" cy="5733256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20844" name="AutoShape 12" descr="data:image/jpeg;base64,/9j/4AAQSkZJRgABAQAAAQABAAD/2wCEAAkGBhQSERUSExQWFRUWGB8aGRgYGBwcHRwfGx8aIB4fGh8eHCYeGhojHxseHy8gIycqLCwsGh8xNTAqNSYrLCoBCQoKDgwOGg8PGiokHyQsKiwsKSwsKSwsLCwsLCwsLCwpKSwpLCwsLCwsLCkpLCwsKSwsLCwsLCksLCwpLCwsLP/AABEIAMIBBAMBIgACEQEDEQH/xAAcAAACAgMBAQAAAAAAAAAAAAAFBgQHAAIDAQj/xABOEAACAQIEAwUEBwQFCQYHAAABAhEDIQAEEjEFBkETIlFhcQcygZEUI0KhscHRUmKS8DNygtLhFSRDU6KywtPxF0Rzk6OzFlSDlMPi4//EABkBAAMBAQEAAAAAAAAAAAAAAAECAwAEBf/EACsRAAICAgICAQIFBQEAAAAAAAABAhEhMQMSQVEiE2EEFDJx8CNCgaHxkf/aAAwDAQACEQMRAD8AjLTWBtv+0w/PETiOXVrRqvMBj4eYx04guS0hkzVYHqoUudvGFUeG+BdLj1ZCyitUFPooYr5S0SLgYEnSyMkSKfBlP+jP3/pjj9EUEjs1I8ZOCfL/ADBmadem6VXKqbq0nUINrqI/6Yb+MZoZmm9KDLlSWApDZh3iVE28Z2nC2EQ6FCn9pFHzOOlUIsEUxp8Y3v8ApgpVoNlQewZgTctMvAN9OoKQYvAnGlTmCtTonS9ZqrC5dgRG3uxe958AcOsZoFX5NcrwxXUu1IUgP3Hva8STiJVydEm2k+kj4EeOIjZmoffq1GLTeSL+cETjOCZM1MwiO86iVUPrjawJW4HmTAjwnGkvIFWrPKuSpBoG/hP+GOlPh6eH8/LBHjnJtWnqqKUZRc9mXMADwYao8/wGACiCQSbbXN8IME/8m0/AfI41PDKe049pZASOyrJWf9j12gPucdatLMOmnUF0mTDBYF5mI6kWxmY0blX6o1yGFIGNZIAmYgT54i5XJUVBPa058Cw+7p9+O9eufo5hlcKV1aSSAT49dwfkcCa3FG0iAvXxkfffF48aaV+RG34CWZygUkACRaMCKuVczKwP3rfLBulwKu4FRA9QFQYWbEgEg+YkfMYh53JMoHa1EQsCQh1EiCVvpUwZBsTOIOLukPfsh5qmQtIED+j/AOOp5Y40H8htvg7xLL6kpALBFMXUiCCW/GJ/tYE08nUA7qsYMdCPlhWvAbNKdLVUpgAyWUeVyMHs3RIeizRHaKGIj3hJMQZgCMB6a1FdW0GVIYd3wNtt8FszxJ6johCKFcEgMJ1bEe8flikJtRcV5Jyjckwdxuzlhey/Iovj0xCyaMWEgkeG+C2Zogli1lCISTMe6kRF5JMRiRy/yqc4WNGtSUrA0uWpzMxptc2vtiUUyrq8kJaBLbQfDb8T/MY6qCBBA/HG5yLy47sq7Ke8BcGD5RPhg1y7ykcy5UFVI8XNze1l3wt22OsHmUyqPl6YKkkamtH2ieh9N/PC/wA6sGrixH1aj5Fh+U4sM8INFOxIpLUEgloYDqLSNUz+OEnnbKA5k6F7oRfd264s6JV5AGUyRIIkAEbzb/r5YzN5fRA7jT1kEiJ3g4ncPolZDAgnTpi9r43zyA92dpkyOnQHqMV+mvo9/Nk1N/U6knKKnYMDo1QYmZsBt+RHXfC9XTvtAjvESMNv+RapUQywVtZpgweg8x8vLEH6BUAqBUZl1wSqkiRvf5GN74p+IS6KhOG+zsXC8HSb+eIeZTcRhoq8AfSGKhTeAzBWMWspviGeCu5qHSo7MamBYAgMbeZ32FxjkUXWi9q6A/F201I/dX/dGMwy5/ibUmVFCkaFP2uqg9CMZjqj+FlJJkJc8YugnnM3kDYUKikHcNSQbTsoa3rO+B/FqdJkDUvfY31MIAJZR0AYyL90RjTMcANMfWVUBmYVZP3xgmOXv83UI+qGJPcJNzMd2WEXtbfAcGFSBObzTVCWqu9R4jUa23+zt5YncucUp5RzVrIXDKVp7MAR7xusEwRHxxDzPLzC2qGjY02Un0nHClrCrSY2BYg3m+i1+ndwlOKyNalocqPOiMupWqKBcLNFfkMQc1znl6sU3o1KjsNKMSnd1E/sR18fXCyafeAn5HHelkH1KwVokGYMb77Yq1h2DsnVDEaHZIlRFqau9KFqjOb7LHdVTHvLJOrcde+QzzH6xxT90lT9JhiRPd7xnSWEGD0sccc7xRKJbK1S5K1O01NpZVJAuoGmdQA3MQTaRaTwStVq2QVGkd0shFICZuUYR6XEzbAVNAdoF0c1TRjpWgGmAr9qXmxsAzA3IhwQDiVxfK5SrZ+0y9Xbuk/AldB8dtQn78F63J65hgXSmjKulTSJsZkSrMwJk7iD+QapVzGWLLWqJTKd1HKka9iWA0EMQOpM/djYeJC5WhYz/KGaRiAnaruGG5/stDA+Uek4HZLijIbQwuCjiQZ3EYsPL8eARjmc1VcWEKvdMyfEHYeXvDATjXDsnmSTl0r06rGx0yhJ/aliVE9Rt4HCSjWh1K9g1OZgtNVSkqGSXbSh1baRGjZb/wARwUGTo1USpVhSy7U2RIO9wUPegqTHjtIJwn5nLVKLaKqFT5/l443oZiCCIIHQ7fLCrkcRnEf89wWvU7NKTUVRFEGrWRWhlWCRY7AGYvItj3MZGuRTTtWplVhgjKBNzuG9ACAQZB64A5Hmc6qtarLVGXSgAAAJI70EabKNIsd/jjvlOYWzGtassmg6iApZdgsSguGKwJA8bYZNPQMrYQOeFMU3qK9edS6GeU7oADH6u5lp8DB3Bxzq8yTRCvS+qFTTAVVu4PeUrTUg90T42xxynE2QBUqVZC6QsAA/7Rhr4lZnmfu01PeaDrEA3Nx3jqsFjbrPjhm0tgdvWTmKkqrgFVmF7Tcad5DXMzYn8sSKeWoMHqdmgZTqJAJFgSSSWgFm0gWN5ttjrkuInNBz7pp9StiD0BUAmI6j8cd8twkOaKMxiqVWApgEiQWMg6RF4xPCugpXshvxqktFnTSrAqusaxYhgFgDwXVNvd88e8F4++tWs6pdtQcTBFgT1+PQ4OcZ4EzVGcsygmYAZQoi1tgLRAwKqJWeqaaMIo0VLuVZrA6RAEkkkgQNzJOHqPnz6ArvB05ZzuSTt/pdEtUeszAiY0tBABDDrOO/A+NCnnHqALpnukW6GCLdftepx5lOWjXBlyXjug0aqAx0BYkC/mBjnmeUCtOm4Ss7OWkINOgCInUJJMza1sL1p4DrZG49xSpVqlqgVoawYAkAsLEiCRsN8eZjjGpNH0ekh6Moa3oCxXEOvw1k72moBIs7oT3TNgIPr4YmUuIU4hlcfz6HCuCD2AmYDkg60gFZimq2YgbgSR3uuJFNKehnqQdOkKpRL6jf7E2APUb79DvmsihVmWoYgWgGwKnoP3RjfLcAFaCZYRIEnr42xqawg2rtnJMya5UJVaisiTBIAAPQRbbGZrjzhFoFNSoxhyCJJMltXvANAJUeAE4I5Xhwo1iGVwNMj4z+XTE8UqbbG/gw/wABhknsFirkeMUzUAqKgTTMkERbYkkmZ9NvnDzvMKrUfswNDlQYPdKgNqjxktM7288NWb4SpvAPxP54BV+A0u0RqtqYYah4gbrbYkdcFt0KthRaakC8d1bQf2V8MZiDxHiyo8Ip0x3RpUwNgLnwAxmIp/dHVf2YOyNXXmaQ7QVCdRcggqCYCht/18MNGXz1OkSmYzDa9XurRaB8Jp779emAVPlfSrNSIV2tO95kz47ffhx5f5YpsKdUz2ykEsjktI31d+QT6TBx0ptbOOr0R8rnaX/dKjiqZYK1E6GMGzfXNpJ6W3CzbCbQypLk5kSl9LI0Cb+HTpi6K1CqF7iVC32ZZyNXTV9bqAm033wj838tVatFW0Nl2kkgagAR+ybwCDsT0b0wkm2sD6F3J5ZFcNlUY1FIg6yzST0UmSLRIE32xYVPmDNC30PPVIHvlmXV5gaQBPhiseGcGq5dxUd3ImJ1EHzAIBg4sHI8d4bQRUrPWetALkNUJneLMI3iMKu3kyBfHsvURFrUMpUy5eowrK6nw1Ayt9MkxaxkbYGfQ11IyZhqpNwrkBTGwJ1k3taACJuMPOc584fXprR1OCRpRmRjEjTc3MdCfnhLzHs60BSlWk3ZsCwDJrKqZYSi65iYPTywytGeQlleM1SdL5+pSYagaaqYQKTEEEL7oFtumO3G6WSztOlTr55y1MnvlV7027wDdBA+GFrLvRqdpmKdOrVU6gysrmXfoXQxAGpj7pMDoTE/hVLKuwR8vSSqTan2VYt/aLV1A2O56SYwdg0ReIIaFT6NVoiq+oUqbsDdEVQhUBgCIJi42364Z+FcaWmp+kgouoU6SUwhMAdZkAAaRY7nHLmTlsZmKnahaiKBSBqUhBCgXPbsxBIBve/XGmT4ZV+hLSY0UzCK7s0I5ILqFZaiE3WYtJsotbC6G2FeYOXsvmkvSraosxMhfOFB23geficU9xjl56FQhTq03IUyR+sbG0+WHnhNUUqh7ar2kAt9YGEhLsEDmSTB7xFgrQLjEKtz4ahtlsqSD/qdR8N9c9MZxvQO1bE/KcTB7tQD1j+fuxLCAghW7rRO/SY2EwMMnGeXambEnL0MvUGxQ06eqejg1L+sSMJnEuE5jJMpqJpDEwQyspjzUkY55QcXgspJo7ZqlqQlGgr9htWppP2TEGNzOnyBxZNPkejrUM/1lYiAwpMCbTp1qSBeYFr4rGjxBH9+zfz/ADfB2jzHmqNLs0qvoEaRJlSJuvVfC1vLbDR5FqQrg3oauySmGFDtYvZqARfVRTgSfEiYjwER+I8afLZZWNtYCAwybaWIkMCdgLEb4W+W8zSFbVV0QoJUEN3m0nT+0CNUSDgk/NbIXpNUY6T+zTK/+6Axi04th6F0G+UucKlRiWdRTRWLBqlSGMHSg11SssesG3wnpkuL0kBCtSXUZYrXebGwLhrjy2wscTyprUFagmtnYGoUprK7hXKU5gEFgRvNMWveHQ5KzhkLUKhrnWldJnyNO9sa7ejNNeSwMq7GutSme2pE6tVKqHkqRKMBdOl42PngZxXjOcoM1V6dZULOwOskCT9rSvdAkbwN42x0ywTJ5bL5WpTYhmNR6obSuqLA2livuiYsdsdF47QBdjTBgGPrQdXkRp2O18FTTy2Zw8JHPgmfPENVdwtNaKM1RiQ52lSBYyYZd/si+JKvlRTp12Yuh+wFXU/iIWqShHnEfLALOcb+jhMrlUKq/Z1VQMBeoO00sxMNGkg7WCiR160zxBwKy5CZvq7Rb36d68eUx1jCxYZIOPyfrpDMIy9mV1giSYidoktbbxGI2ez5pZcImuKbkz3VLyGALgEm+25AgYKZM11yLmulQFvrGVblO8o0ar2NmsvdAa56j8tnRBU0KpVhESJjyYUpnrvhureULcU8gxOdm0aXph1aNS6zbzBNpHiMMVGlkJ0szK0/bJQ/Am3yOIC8DyVL6yoDR16FGqkndIaxWVCksdyVMgwbDDbx3imXprTD0+1VrWhot5yJxJLkbpj3CKBx5UpPem7gfusGB9Zn5j/HEbOclUmGl3rLeZWPyB8dox6uRyjy1KnWoMdijlfmBb5YmVeD5xRNHNB1iQKlMH7xE4DjNeQpxfgU+Gci5fMUw7tUkFlsqGyswG6EzAxmJuWyXEKK6EFIiSZ09WJJ6+JxmE6sbsjTiCKKcBwulZLLpMHc7uwOwG3jjVuYcnYLxLOU7e5SRlH3C588ROJ0nqUWRC6mD+9qEHuxp6+UHCrw/hFBSKVUValdo7gCooLCVBOrVMEG46xjr2ct0hsqcQ7bu5HiGcrVd9FRmQFesEsBImY8AcFsomZWv2dYOddAVCsiNSEozE6rvsTE7mYM485P5MplDWKCge8oFSoNUQVNtAgd6RN7A+rZw/hNQIqNmKLlF0r3QZF4PjMR43wGx6Ko4/mnHEqSM/1QQNBbukyw8btqI/HErh+Xy9RnqaMqgDkdpmKlYFiPBUqAQAR0tIFzhq5pQpTqh2k01JI0IJ0971gx9+FluEUazKe0r1mCjSAqAHrDmxuSbheo8iQt5G/twMVH2dJWp6kShTeQyVKYzBUjzDnwuCD+OJ2Z5bH0kFjWVhGqouXimTuzMwaIMmZ8ThRo8Jz9VyRRruNNgaqiGtvLWG/d9L2wRyXKvFQyto0ldiXp2vN4e/xm1sFqifaxX5lqVeElstScNTdiw3iOl9ZIYQNiJ6jBnglPK5hqr0i61BTQdah70TAZiAW03mYDHbDUnKrhBSagSF93uU2AmTANz3Z0+cYURyc+XzDGmb1NUKzqIYxEACSACbTbcbHCVWilp4Yf4dlcwlNV7KudIgaUyq/IurMfUmTucReMZN6n1FZKys6sEWsKaq3uswDUFQkkKLGRISRtiAvOFBIVctTcKbM5YknxA1ALO8AWxN4f7QEEA5akRM7s0HxGpjB8xhnFsmpifR423DqbUWRHIJZSbnSSsQ1juJIHr0wT5a5nzFVatamKmmOzp0wGdC596SV7xCyQhncY7cxcq080irSKrC66cCSEJIgidgwKk7agcDMkGyRp5KowCVnBYgAQDClhqLLrhSJNu9thdD3Y2ZTiOb7tM1ko1Yk0jSBbqQSqZc6bQ0EzHhiNxLhy51Wp1K1KpX0yq06Dy/8AW7iBbz3/AAYz44G1c1labfSGfOVWPeLJ2KTMbXLdYjSPSMFeFOlejUzGUo5l6+lkGty7CRG8CG0kkfdhnTEXZMT857Jc/Oqll3Kk7EgEfNrj44gcR5ez2RQPmKLJTLaZMG+/2SYtMTvB8MOFPgfEWAHYV957xYH0ktMeWCGU5Jz1UFK1N+zqd1g1QWDT3gNRAKmGHWQMTlxoopu9FcUaq1IIsQQf+uNc1lJc6ogn3vX+etvTGvNHLpydQJqLMJDd0qAynYT7w6z93jCyfGyLPcePXEKlHRW0x25BzrUUzC03pq7aSgYXqadcganCggGd72A8Md87znpzFWsKV2cghmUsL2EBSe7GkEdABOFLtkaCOvT/AAxzev3gCxNhex3sd7G3jho8kvBusa+Q2JzHTzVRab0JlwoJcASxgSoVWKgwbEbRIwfqezNisP2NO471Ptp9O/VcQfSfMYRRw4mtS+j1Gd9YlDT0NZhsFZrRcmQcWdzrxuvTcKVUU5JpuZWYidYNpiR0sxwX87cqDaikoEHjGd4dlqaZSq2utTRFaotCm9wB+3a4G3Sd5xE4jzVw6t2esZhRTQIoTTTUAT0AaDfCZW4we2qVHps5ZtQYMFj7j5Yg5vPtUcsVIB+zqt6+Bx0qNHI5p7ZbmR5ey9QTRfMAldSHUHptIkAt2e3Q+FwRivON8Eq06rhctVCsSRFJ30yT3QwW+kyoPlPXA7NcUZMtTHeEO6ggkECzASNrsTvhn5c4OM1kvpT0FrsjFNVaowOldJjUzRA1GJ9MTlKV0mdceNLj+pRGyXHK1Dh9SmHYE1whBs691tUCAVYsADN4U7YB8d5tZ1p0yLIoUKx1CwiYYkCd4AAE+WLJz2bWjkqbZUUqVR6g7XZ2kAgDuhzHgfASDBwMp8zZi+qpTMdGo1D/APhvgwg62TlyU7oSuUuGHOVBRWnT03aowWXCg3IgxqGqBPiPA4s0stOu9Ci1BMugDKqmmT7q6maVJkm2+0YDfTO0LVKbU6dYrfSpphgkkkh0RSVBmNyJF7DC9lc52tRcy6gUajAOwZZ0zEN39YBIiTtv0w108gStYLDp8HzVXv0uw0H3SVUyPGRTxmAdHnDMqNOXq01pr3Qr95hFoJZr/C0RjMJ9WIfpyJfH6lA0Kk5hzIuBqA3E7AQI6DCvmuFupetk6eZqVS2kOG1ESO9cd4PcLfoTBw65vNVdJ05af59MV1k+K5vKqMpUpQXqM/S6nSLEHVuDYbzhrakJSaPcxw7N5mq+inVq6e73dTHu2l94uDv54mZbkHiLd45Z1jpYYkcSTOVmAy9HM6SNRAVtyTvpEWBj4nHJOVOJG/0ev8ZH4nFK+4mE9DvxPJ1KiqMxQqor5dVZpXUakFXESYsJBxVfL1OrluIK706gUMU7QgxBGlekXtt4wOmHjgnDs/l6qmrSrCmwKtcTBvIGrcEA/AjrgrmOUnzuXiualBmPulg5EEEGQ0eeElGvI0ZZ0Cs9Rz+vTRWvoidVPWAd9yD0EdfHDjneYTk8s8OHNOlaZBm3iW1RqUnxBn1C8pcRPEWQGqAtLQXQBlkqZUDxuhHh4+bfxvk3L5kuamoa10tpIFgQeoMGw9cCUu1BSq7K0PtTzbDUtRI9B+YBxHyntAbN1Ep5qnTqAmFaAGQtIDK1tiR1HjaAcN7+x3IXipXU+Tr/AMvC5xHkujkm7Nq7RUBIuO+BvH1diOt7SPHDr5ev9COogjh/Nh+kLTo9nTRmv2mWphhfxj1Eydr4n1+dM81ZxTSoKYYhVWgNgYFzTJO0+pxtw5cwvE3zug9gabCm7kEQwDAELeCQVm/Tywx0fae7Zjs1ppo1XPeLHxIuAJO2+4wqd7QXUaA2T4nxOpbs6hH79FYjwJ7P+Zx34zw6k9FdeUdcwabMh0uNDiRInaGhgPA4ncT9taUyQtEMNRAOsTYxJA2nzxzo+2cnejT/APN/wIwXFsyaKmoctszHt6Ob1FoBp0wQBa5m562EdL4a6vBs2EpUKVKvpALNdZZmgy3ZsVgKUjwnxnFiLxWpmKa16FMaKikgbkMJBWZANxY+BGKn43zo9YCgKfu90EEh9TfsxBEWWL7X3wkcPI0srAYyfJmbLjtF7JPtOzDuqASSQGkwATgvwXjuUy8lM1mjIvppaRbb7f8AM4i8K5HqGky1sxTy9VhGlq1NhpYCdUPq8wAfWbYxPZgoHfz+WBPQML+kuJxXsnsn1ok8z53I59mY1KquygQ1MBSyiASQ0rPjePPFZcU5WqISaaswuCIupEggjrHiMWFwzhOUyuZp9pWNZleDTZNFwJFmPfUSGtIj1E6H2k52ox7OoVUnuqiJYdB7pOJuCb+I6k0slZUshVW5puBG+k/piflqnd6Hpt/Pjix6PM/FjBnMEf8Ag/8A6YA8xcLZg2YqoaLSO0JQoDq2aAu8mCANyp3JxHk42lY8ORN0BKbywM7SfL9Rf8cGstzXW7IU6zGtTuIeCwAH2WIO2F5pWAdvEeXh/PhjKmYgbar/AD8fyxBS8F68hGu1KstNTU1MsyGVVIEk95o75kx6Y8q8FpxICWv3Yn/dwt9pJO19p3t4Y6rU1L2ZVYLTIADiN4aNjHWcdceRpUjmnHs7kWNR4b2uXd0FPMilpGipTpXAWDp1RpYAAki5tbE7hVR8lwtRl3eiDVI1V2CwTc2vFgt/WPHA2nxvLf5IpgRQrJpWyWeHALEx7xA63wrcS4gVOosCWY2XaI30gxB/LATplb7v5MfstzVnAb52if7bt+FPGcSzxzyCnVzGVQmQtQOQyuR3SNaCRIAIm4J6xisBx0LYKPRgT+LWxoePEyYvuNIiPMCbeuOh9UrTyRjmVPX88HflqhUGfo06ykKaxV1aQGKzrXYAsTC2vJHliwXyeQoUnzC5akKiqxRTJ90C7BiIuwER44kcO4MpTK5yqyKyqKtNK1Qjv6UBZZa4JVSYXceIxpxKpVroUDUgzyQTXpwDFg0i6/P4YnCLeWNOSukxeoc1hlBZctqIv/mlM39dN8Zgi/LtcmwyseVXLn88Zin0YeyX1Z+ixeN8rOGHZ1HKnx1MR66Rt54TeLey36RVStUrOAgBkKdiZIvsfPa43x1z3FGq1XRa6LSSUU1qpE6LSSGAZmu0kGZHgMC8zQqfWNlQcwyhRGX1VAJIDQw1QSNW/wCWI9loN5pD++YyrQRR90aQdbCw2mCJx7TfLEgFCOk9o/5NirP8jcXY/wBFmlU/s6xHzMziNmuG8XpguyZxVW5982G53NovilxB8g5zNxJuH52qNT1lEPTDVC0L4HeYMrJ8Jw05Wo9ShTc1WllB7pJAJGwOoA+uK745wytxCjlaiFWqsmlizd4wIMCRN6ZO32sOWS4bW+hUKVWPqSikiJgMFJGkyW0zv1jfA7exqXgiZDiAyav2QFPQp1MAO8YLam/aIdit5sB4YgcJ9pTVNf0mrUWPdh2vvY6AI6YntyjQzNevW7RqK1EgkkEXKXIJAkkTv12GNqXsyo0mV1evmRPu0qSMP7RMqPjhoJeQTt6IOY52pihVBru9Vh9UaZrrpPSdTkEfLAXK8xVKqGlWqlxpaRVGsd0FpE7d1SLeIw8VOQabtq+gZq8W7agg+QiMdaXs/pgz9AzH/wB1SPrN8BtGVi/mc8tbLZRtWmmHKBgSoRk0yxC2IgiAfDBTJcr06uZpjLipQamWc1CNS1NLjuXYGIuCR022xB5v5XOX4YKNDLVFRHLtrILhSIZyyNDEd0/1VNu7OFr2JZ8fTmDtvRaJ6EPT+ciRtiXakx6TaIjcnZgm5pkTPvGf904n8O5CzLdFYRFu0P4IcHuZalMrSGXzVOgSwBJKkEEbdYItBtbeMCa/F81XZ9FSr2SsUQKzBdK2tpMXiZ88dPxfgg3JZsOcL4XWbL0qZNcGlU10tAAQagBcmHtDGwjvYgp7OTlqj5lkqVXBBWkpVDF9bAuO8QdNhfvH1C+K5LlQagb3VXU25sJubyfIYsfK8W4fk9NNszmDUQFXgE6id5Ok7TYA9Bvicop6HjMCUshxFcw7Ucu5QsdIcU9j7sywM6QOuJHEeSeIVCrdnc3ZfqUCkgTpAeI6fDBnNc/8Pdp/zroIWVFvLUL9MQ6vN3D3Vl1Z0aiCCGusT7pLGBfa8wPDB6+RWzhxLlavTp0mrUqbIrqGZysqrHTqJXUwgkNbAji/NJy3cydYaC7HVSAWYgDbpfr4YjcR5nq0SESrXqqydxmiGUkgsy7ah3gRtK+GNszxCiMtRq9lSZqoY6So0yh0numZYkeI6eWF61LY+XE3yXHOI5hilJsyzKO8FJMevhg3T4dxZ101FqsjWId1gjzBa+FzifNynKJlssipqctVNNDT1RZBFmjr3hfSPPETljhZzVUUiQimS1RknSAJJ3Funxw92ibVOhk4nyDWiQjPaYldSkgSInvdRbfwxX3FcoaY/qmCLSJncbgydv1w+Usjw+jLdq9fVBk5awWDddRAvIPwGPc83DqqNqFdR1cZdLaSOoaekb7Tji/KqOYv/B0rmemVFMG9rY2WrtvbBXmHhVNak0HNSnAjWhRvQgz8wTgPUpkG++Np0HZPSs1SmKBPdLCBbxmx3xmd4dUntXVCFVR3gBYARA2JtG17+eIdKoNQBE3x2z2faqxZjdvythkwUbUNbuoRKEyQA6IF26zY+pw0cP5Qqq30itlcsqrokM/daGU/VqpiYBmT7pN53Vck8Ot4v+R2wf4XzXXy3apSqArU3VgCptEgHrBwW3WDRq8jdzxntWYpVXrUbUwoFIuyrDMbFVIiIF+owu1eOUdu0T3iT3Kk33vAwDzXES66JYCIYK5Gq83G07D4DwxEoZw0xpWoQN4Ogn7xinH+JilU1QOT8N2dwdjWeO5Y/wCmC9IC1P8AlnGYTM1V1tqZ2J8igx5in5mH8Qn5WX8ZYOczSVazLT4fSqPqICqzAsRP2VAvbYHxxL+gZzLIWC1clTqMpKo6oNbwoEs4aAI8hLbAYgcC5bRF7Svn1pVGUSiiXpzdlnWO9HdJG0sMEKnB+HmQ2eqk+p3/AIjONxxm1chJuCdRNRwzNvb6VWLGYAztIz4f6acQqyZ/LMDUq10m4+vLSR07rsvwOJycC4eAR9NcnxYGw67OPX4YEcHAo5z6PmYZNWk6z3dQnQ8k2B2nwfyxVoSLsYMpRyrpl3H1JCmNTkgvqPaaRM7t12EeImXx6ulHK1HR9TIAwADXgrMHoYBv5DA1OJZDNmmyUhNMGFtIIKnVcESZ3/dXwGJGZrU6mumFIAEHUQZnwsLYk1tFb8g3hvNRzlN0pqmtlAUOTpJUpdouLfj4HDFwnntcplKdN0cPEstOSqli1pZpMxO/htYYq/jE5OoKlH6vcWUH8bbYLvyxneIVHqZei70l0oCWCiyKIliAYi/qMCO3YW8YHWt7XkF9FX5r/fxqPbKAJ0VI9V/XC/wr2I51nHbBKaRJIqKW8oieuGXLewcx3858qU/i+GuItP2QuLe0hc7R7NVdKiEOrW6b7HoDO0WOFfM8Oy9GklTL/V5qoNa94KgCv3lF7QV03ImPPFj8M9jCUKgqfSWeJlezEMGBBHvzscBOOZbJdqtOn2JqKCsdmUZShPc0sT3jJMiLqZucK6ksBWGJHJnF0euBmOziNRApjoV1TMgyPLp8MNeZ4Pl0ns8sKlgdJqREqpiO7fvem8YXOYcstOkz01Gr06GzfdOFKhzARMu3xviUpT43cVZWEYci+TotzlOjlqzK6ZJlZHE6FLQdQi4a1jOrYYXuJ8sZ569Vjl6nedmMgDck9T54K+x7mgLUcVmIUi023B+7YesYa8/7TKlJNSpTcs5AkkKoAk7STuhn944pCblmSyT5IKP6dFdUuRM8TPYsPiv97BPJ+z3N6hqQx5aSR/tCfngs3tgzzGEo0J8tZ/EjHXK+1jOvINLL23EOD8O9vi2f5/wlj+f9ImY5KalTSpmadSpSoVO0GkKtQyjBxZjCCKbTO4NrnFbcw8Yo/SwaKOlEFfqy1wLSCfE3PxGL84VzSauX7eoR2ZlXU6YBi63ljIM+jeWK14zy5QcmoE8x+WJtWx4ukdclzOEU0m7JxTVV7etSJUQGZQ28SG6D3gbmxJbh2cpHLPmszTRwy6KaUj2aMpPebukGG1hbn7HSIxUVDX29OnUJDGoFn90kCJ3i5+7Ft8e4JmMzl07HsihAspK6dJcERptBbaT44VW11GdJ2RTzhkROjhtH4uTPrvjH53y+kIeGZfTPuzt92ImW5BZHpvmtK0h7+hpJCyTHdETZd+owV4zzdRy2YejRyeWimdOo01JkATcgnyxTzVC+LAuZo085U/zfLKjbdgrSGH2iuqNLD3oG8E20mVjiHAmVtHd1i/Zhixg+EqJ9BJEfJ7pe1CqDK0cuseCgfljWtz6as9rlcq82JNMT8DEg+eEnxORlNIrVcrpOptJuOt+sjbEKsCpO3ww2cVSnu4MMYVxdh5N+3Ai+5BHwD5nhLQNmU+6wMg+nh6b45GnB5Lp2DqbX/PEylSIF+vj5450coRC9fH9fDEuuSR4QIt8Nvn9+ElL0OkcUp33v5jHgqMt9KH+sisf9pTjZHj4T+Ix0rvaPn/PjhlN3kVx9AbMcMZ2LWE9NIX7lEfcMZhkpuCP1xmLdkJ1kPlPhuSprpqcRLQZ+rQD1uWknzOOgThQOo5msx8YSfwxpV5Y4TMnOVfgEA+A0470+C8L1ahm60+MUz/wY7a/c47/Y5LleFkkjNVwx6kKfyGMbhmSlDmZqkKKdN1FmUSKbgbMdD0xpv3gRFsBOO8DpZdlq5av2qz9pBIJmJi2k3G1o8xjWjxZzka9JRVNRYemERjsdT7KQNMM8nox8sB4Vjxy6AvC8yp4hmUpkdkW1AAELv4H1wx0MwvbaAqggbwN7YWeWsopc1xM1BefW8eUjfBxl7PMKwFnj77HEo6yUlvB04plpi03xYnIHMCGnXnSiioSogAAMSViPIz8cJuapSCOuE7jGZKUaaruWv19wHobG1RfkMHyL4PoCpzfllia1MR4sB+eI7c/ZMf8AeKVv31/XHzXmGLLqNz6fpbEYMcN8fQGpLyfTqe0TI/8AzNL+Nf1xXHtEpZepmBmss9NxVuWQglaiRe2x91vnir6BsfHphj5Oy9Oq1SnW7T3dahDBJBCx4X1/cMZJXgDutjBmOJ5cpTNRlTtlkAg77MJAgQ0rfwxAr8k0pnQMNee5Oy9JabrRpWABkB2VrTLHcEmRYGdXSANysjAq9jXWiv8APVzknFKmoiusGehVlKkHdbiCfBiMHK+Sq1cpRrdwAF1I7wUFtDCP4SJO+nEbmvhOorUF2Qhh8CCR8Yx2yPGAFqotZBl6bghHIGtiSQQD+yDJ/wChwsaTGeUTMnyfNNWr5ihR1X0w7MIkXELHpJxMy/LeST389P8AVpgfjUOE/mjiBNfS0SqKDfYka29btGBi5obQPhIxRO1bJvDpFj5jgmRbSVz2llMgmkrXgg/bBE2mCPdxI+jIiqi1VrKFA1qIkgDcSYPlJ9cVvRzH7o+84M8I4iUa9lMBrfI/A39NXjjGsIcX5eR5cDvC49RcYmcE5y7PWkDRUUMreDGQSD0uI+OOWW4+lXWqSSszYxa1jscVrmRVyxKxIJJuJEYm3TspH0WZxLiNTNt2KZikuiXIcSakGy6wC266RAiY8RgWeB5h2LvQZ2qk1JDiIbveBMwb4XOD12o9jmlQOaLKxRjbvQbwdQFzibm+dRVu1SopIkhSSJtc73AG4gknAj8m7DLCpBA8m5snu0SB5tP5YlZXk/MgoKihVLBZ13uYsCACfj6kYWs3xKuXPYZgPTN11VQrejKYOobWEGJGGzIPFFGNZiwUkggm7aROoSIA1WG0zN8VeNCL7jRnuB8IpFaVSpXd4DQkt+1Bslpv8PhjWjW4NTDAUsxDbghgDFpgkAfDFb8b4lqzFQ6o70C52Xuj7h9+Ix4gCNxbrF/nEnCdU9h7PwWBXHAnJAp5pWE3GqRbeCxwm8VoIk9kTUptOh4I23BUzDRFtjIg9MDUrkGQGnxCsfywxcAyrOez01NL9Qjd0jZtuhMT4M2JT4YtY2UjySTFjMU40lZuLg9D4Y4OSTJ+OGjiHLTMoal2tQdZpOsH4zPrgTmuCVkBL02UC8lSBf8A6fjjjdp0zpWSID4Ej+fXGY6GiFgGDafn6jGYA2T6BTl7hy2j/wBVx/usBjY8M4d4x/8AXq/8zHzH2kkkyB4ScZH3+Zx6lI83tI+mxwzh86lqFWHhXY/czkH0jC3xDmGlFalmAKfZKzLVBU2YFddMBpZGVjIG4JxRVKAe8PxwQ5kzJqZXLN1p66JPXSCHST4fWMv9keAxn8UMsvIzcLpogVKZ1KogNtNyZve84KZ9R2eo7qQRiDlsiKa0oNmpq3zGO3FQdAINpuMAz2GalfSdS+t9/uwB4/y9mM2UqUlUjvFu+Bc6R13sowYLBkBHUTj3IcS007PGliDttaD4k+VsNGrpiu1oVjyLndGnsksZtUE/KIx4nIOcsBSU3gnWLettsNnFOYqtIKB3jUJVSBGlhbvAmRG+344m8A4fnMwhNB4RWKAkoAdFiZYFiSSTMdRhpKK0btKX6hTpezfOncUR/bP93BLg/IuapVO1Y0wEViIYmSVIAiBF4w5nkzP2/wA8QeMsPyo4xORc5Ef5QX0gH/hwlhSKr4VzjWr5qlTqIoFyAC1jpa5E3O4vtJtOz5RrY1p+xiuubGZWvRaQdYlgWYyNXum5sT5yeuNXy7UnNNxDLv8A4eIwsWNJHueAZTOK54TnAa2vMUUr6Ko1qwENMD0BIUX9cWQ4BBxXXMyrRrskx21M38wSBgS9miG81wzhyhe0YlyAx0OQIOwAnukCBBvbBLg/DuHBHzD0alWhTUz32uxsoERuYG/XyOEDhfHEDBXAZZlvq5YCSxC3vubmPOMF83xulVpGnR1ohqSEciw7xGwAJnSLeGD2TSQap2Njc2cMU/V8KQ/12n8ZxsOfcqLDhmV+Q/TEfgPsuzOZQOHpID0ZjPyAODlH2H1vtZimPRWP6Y1wBUyKPaRRazcPox5Ej8sCuImhmNVSnS0DqhOqPNT1E2g7EjxGGgexBhMZpYm31Z28+9vjpR9kNakZWvTaOhDLI6i07iR6wemM3E1SKX4kr08wzCVpsNJA/ZjY/G+AC1V0kFASdmkyNukwf8cWZxPhdQ1qlCtlXTTs5K6SOh8wRcFSfxgDW5HG6nCVeh7rYp5LPNScOhhhMfERi0eTuYS9OmSAtgpYNFySsuCQNJnfoZ6WwpnkojEKtVNGocuNimk38ZM/Ii2NlBwy6RxPLW10yzAQxp+6CDHpex9SccM7zNkKF6tNkkkd4NuNxYYrzK84KSNaJcCYEGeuoAgEz1InBPK800Myy0Oz1liNIKGzDYiTuNgPOMdCmqIODsbV51o06ymlRGkLfXIJLXHvCUCqCxMTsPI+1Pbk4UFaFODtLmYBiWCiFJ3jC3xfLHsq1SlSqP2rNBbS5VnuYKwQSNVyNrYTKfDq4kdjU/gOJZbsrhJIs1vbxmOlCj8S/wCuPP8AtxzLWNCgQf68H/awj8L5LzuYA7PK1mB2JXSv8TEL9+DOW9lfEt/ozD1qUv8AmYD6jJMH8S4jRr1DU+jdnO60mOifIH3fTb8MZhhp+yjiAFqcetSnv/HjzE+kB+0vZMXlHgg/0mYb1dfyTG3/AMK8EMDVmLbfWD+7isxXEbffjftOskR0BOOjBydmPHMPImQ+j1KuTrVWqoC3ZuUOoL70EKDqiT8DhSyD16NJ6lNYK6Y1bydS2jY97HTh3E2psHUklTIk2MdD5HYjwODx4USxqKyGhWYFFltcd1v2dNtY+1NtsZ4DHJrRzb1BTNQywQAnxPWfjiTn6c0T5X+WOvEKCp2ekRYg77iPHHlMyCPHCjHvDDqpDythQGaA7RHQOVZiJtsxm+8dcM2XlNSjaxH8/DFe8ZzlSnmamkkXJ/i3+eB2phqw7k+MMX7tJNCEMSKklfOC23T3dsHcvxl6FNKQdlCoLKYu3fM+cEYVuB5+aVbVJ10ypY0yVQwdtINzYSTaZwRz3CswajEUmImxEG3TY+AGHjuxJL40GF5gdpmrV/jJxqnGak/0jx/XP64n8tey/OZpBV7lNDI77GbGNgCcMtD2I1Y72Zpj0Rj+JGM+ShVxMWaPMtRWPfa37x/XBd+IdsgeTqAvebDf8Q38eD6exddUnMW8Oz+d9eO2U9lDUnVlzAZQ8lShEqZDCQTcqSPjhXNMdcbTFhauEvnbh5qMrjdR+c4cXytejVqUayKoU91p7xvYwJXSReZnba+OGcywYXGBVh0VTy+P85QE6ZJF9rg74s3K5Bxl6T1QxcVOz1SIVFNRlUr0LM5PovSMAOOcFWlTeqBdQTiUjNXqApVdDYgamZH7tgya4E+I+WEqiidkrmrmVzVVKdRgtNAJB0li3fJMde8MChzNmP8AX1f42/XHb/4RzleqdKB2YlrHx8otG3lg3lPY/wARYXp00n9qqPyBw+EsiU28C+vMmY/11T+Nv1wS4fzlmFI+sZh5k/iL4P0/Yfm+tSgP7T/3MacL9lpd3U5uiAhglQzCQYMEhQYNj5z4YFxClI70c99JRQSZJhJM6XNwsm4R9oJgNpiAzY45fhzsCQrEC5Ok9N+nTr6YZ8n7PMvTVlfOE6hB0qB6Hc3HjibleTsmMw+YFdmrOIJIXcjSSo02J3OFutD9G9iQ2UkYTuYuXZYuBfxxeDco5YW7dviB+mIHFuRk7MtTqhyPskRPxn8cM2mBccl4Pmyrw6oDdcT+AZypl66VAmrSeqzva3n4HocWVmOW5Pu/diBneXCiM2n3RPyv+WFcUFSDnBuMgk1VKA6NZLRDgFZ7pvqM3gQRcxuWdOM5OYNF+8Cy7wQATvMQIxSPBOMNpVoANJoBIBBFQMsEHf8ATDtybVfOHMU5powpEU4DAammBLMYBAOHhOhZQsaOT+cqgraSdVNgxA/ZCzEeoBODp9rNEAfVVG8xpAPmJPXCJwzLNTqCnoiVfvEGbUiI9JLG28+WEteKMsDywIxvYZOtF0t7YaY/7vU/iT9cZilP8qsbkjHuG6IXsx1oewzNmO0rZZPRnb/gAxNpeww/bz1IeiE/jUGK/q8azJ3zNQ/E/rjmeJ1rRXqHxv8A4nAp+xcei1aHseVRAzlE+tL/APriNxX2Ok0VH0oVWpz2aSUU6iSVFyQdoveALYrqnxer/rqo+IP6YlLxmoQPr6u4va0XB36Y3V+xuy9BmtXJ0UyICCALzsBeSTNut8dlWMb8QqfSKdPOizVDoqqOlVBDH+1Z/wC0cc6ZOCK0e5mmNSneVj5YVuYOEKzajvhkzNXvovmT+X54jZ/LasarNYvcBK0JJ7yh1LJ+0DII+MEYZ8/nKhqagViqZsdpvcQInfaL4Vc7lUHa6qnZnQjLP2vrVVo6yFctA6A4ZadZVy9Hsy706bay72aFUkLBAMECxv0wYuk6M1dWM+Y9oL5REy+XYaaa6SSly4J1XJIifLEVPahnGMdqP4VH5YrrtWa8gnrJG53+/GrZkLYsoP8AWH64ZJUI27LM/wC0jMR/TNPoMdaHtDzE3qmPKP0xWNLOLIlh9/5DE3LVSxAXUR/Vb9MLUQ/P7lhVOOnOaw16ijWh6kKO+lt7fWD+q/jgdOBXDxVpVkq06NQ6GDAaGMwbg924IlT6nDtxXhwy7lBRD0ql0Z5VlBUEQYkspaCCYt44V0mUSbWRJ4zR102TxH3YX+G5paSIzAsEYKVG570fnh3zPDyR9mf6wxW+brBa1bLvb6yVIO/eBgHbbY4SbGgO7cfIPWyq4I6T52II/XE6h7Vs9Rbs2hhp1IXElwN4Npje97HfFV1uMvqmXmLlW3iZO3iTjMzxxnjU9UkGbkWI2IMTMYKlGlZurvBc1P2s5qvSrKtNEK0z3wDILd1ftQCSd8Ly8YZKLKGiWSkP6gV3J8iTLSLyxwM5S45XXLuUpmu1cPTZNEd0AHUNAuQZsfA414pxjXSpJ2L0RRDq4Kme0YXLWm9wJiw6YTDeC3WUY2ef5RZmuzR4anP/ABfnjzMZhiO7rBtfW3zgsfxwITOr+0MSEzYO1/S+L4OXtP7kxM2/V2J83P64JZTipUd7vDY79cBqeWZjOmofSm5/LBrhvBi8grVUaSSzo6gQJ3Ki/gOuNjRn3+4dyee7VLsSyQCZ94GdLetip81n7WIPGMnqQjxGIuTrCgyPqLqZBAVp0kXBHQhgrDzXBzgYbMTSqNS16SVKBwO57wMzMgyCB9k4aXHJLKGj8s3kqXiXDGpatINxFvUHDf7N0UZaq8nte0HUiF0sF+Z1fLDTneRWqT3kt6/pgXk+CDJ1jTLf0qgi0CVLQL9bnHM6KJMZcpw9atdKtN2Gj3qbQZDAiVbexJsRt8sCM57O8o7Eh6qwxkJUEA+FwSBiTwbi4Sucv9t6ZYNG2kgfO8/DHXiVFRU10tSyvesfejeBIYTePM4tx5BNegcPZzlf9bW+LL/cx7gJU49xEEjsv/SP9/GYp8fRHrIgcA5NzebUNQoM6ba7BfPvMQDhipexjPt9mknrU/QHHTLe3CtTQImXpoiAAKo2AsPtY7j29VRvS+Uf3sc77FU4ezP+xDOW+sobXGpt5PXRe0fzfGtf2K5zTZqRI2Aex9ZUfPE+n7aqrAQi36FlB/HHOl7cq0z2Ej4D8MDtL0D+m9Nf7AVHhueywrZA5RnqVwpQkgKlRCQHVz3DKkiJvt5Yi8Gr1+zK11WdUhge9EbECFgRPjc4t3hfMLZ+ktVUKoEWoCDJDqzCpTI6kBVYWuGjriuuN5YJmKgBBBbUCu0N3h9xGDGVsacaiDM5W76np/PXEisLYjZ7ZT4HElhInFCIkc3UZIb9m3zxYvs+opmOzp1IbXSAQEAgQhksP2dh8vDCxxbhhqjSBJa3zxA4HxN8uGamYdUFNCT1qEH5KiN/5gwuUx1ovuhyXlEI1LQtuBTQD774K0KeTp+6KC+gQfgMfNtXjmaY96uf5+GItTi1f/XMfjikle2TU60fUy8WoDZ6Y/tAY6rxKmdnUnwD4+U6XFK53qsPicTsrxKr1ruLSL7x8cL0iN9Rn0yeO0QyoWALCR54Dc/cKFWgKvWn+DQD98YqzlPmZ3YZeq+uSWpFujbsp8mAJH7y/vYszjHGlrcKq1FaYhDE2OpLX33388JKNKykXZWGZYdDhD43w+KnaDxnDtUJOB+b4S7iysfRT+mC1aAsMrzLcQem+tG0sJv69L2IxvnuK1K0ByDE7Kq7+OkCfjhmq8i1mPdpP/CR+OMp+zXMH7AX1YfkScS0Upsj8mcXqUjKN7veAO1iLEdRv8ziw3yatFWm79qQKhgsSkhYU/tCCL9TeLxhOyPLD5er2bMptrIEkgGFnYSJifUYYqnM6Lwil7v0pGNNyV96mGcKCftRpTbbu+eETXa2dqb6JR2F8nzrTVSldOzqrswsj+RX7Lfd6YlZf2kooMTYTby/n78Vpn+ZTXplGRZLBi4JBJAIG8gbmfG2D3LOXbs6NRkmgKk1WCrFrKthJMEtfqBijknoZ3CNyVD7wL2mdmvaZpoUgFgJOnUSFA8SQNvyOJ3EPa7lnpsqU6pbproMy28QCJ+eKw5wzzPmqakr3iK5ZDvqVSgMGO7IQR0UY9yFRqlVEdy4Z1B1Ncyf2rkbn0w0V7PPm23gc+Ge0Bwi06dPUFEd3JNNh4mt4Ynr7WRSb6yhV7u/1IQ/PtLYVGoZQkhsu1iQQarbj0GAHMSJCqvdXVZJJi1t7nrg7ejf5LNz3tZouil8vXRWurdy8G4966mII/MYr72o8aDJlMxQazyQeoKEghh4gkiD4HAvI16Qp9kwb+k1hkE6RENI6jZv7PTHelw0ZhHy8hiSWosNi6i6jr9YgsD9pE8TgOKasKdYOWb4gUq5Ku7qNdM6oYd3UAYN5EE9fmcFM5zqlFNZbXeAFIJP6YQc3wmsFJCOyAbhSQAN/QWwIwqbQ/bFFhn2oj/Ut/Ev6YzFeYzB7MQcc5VJYgkxPjgdG/wxmMwy0ibJNE93BPKf0b/1fzGMxmNIeHktf2MsfouYE7V0j4hJwH5npgVhAA7g/Fh+AA+GMxmE/vC/0f8AgBzKgqJHUYPZDLIVXur06DGYzDSFWgnTyaCpShF/pV+yMUvnzDWt9Y/+7SxmMxobQOT9LOxxAqnvHGYzF2ciOjfnj1zfGYzAQ60EODuRXokEg9rT/wDcTFhck5ljTzqFm0CsIWTAv0G3QfIYzGYlzaOnhDan8RjsD+OMxmOYsaMMbONvTGYzGYRA5pcji+UgkShB8wS8g+Rwoc0MdQXpG3T3m6fD7sZjMD0V49S/Zgk2qMBYeGHHJ52omSpqjsgde+FYgNDPGoA3jzxmMxbj/WJyP+jH9yBlj9ev/gL/ALxwXQYzGY6YfpOGeyTkzc4CcQP1j+uMxmEZQ55asy1FKsVIYEEGPLp5Ww51suqUcs6Kqtqp95QAd1O4vjMZjQ0wS2hG5xGnPZjT3YrMBFrTEW6YWXF8eYzCMc5kYzGYzCmP/9k=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 dirty="0"/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1547664" y="1266387"/>
            <a:ext cx="7272808" cy="2986938"/>
          </a:xfrm>
        </p:spPr>
        <p:txBody>
          <a:bodyPr>
            <a:normAutofit/>
          </a:bodyPr>
          <a:lstStyle/>
          <a:p>
            <a:r>
              <a:rPr lang="es-PA" sz="3100" b="1" dirty="0" smtClean="0"/>
              <a:t/>
            </a:r>
            <a:br>
              <a:rPr lang="es-PA" sz="3100" b="1" dirty="0" smtClean="0"/>
            </a:br>
            <a:r>
              <a:rPr lang="en-GB" b="1" dirty="0" smtClean="0"/>
              <a:t>Valuing the Caribbean environment: policy processes linked with SEEA</a:t>
            </a:r>
            <a:endParaRPr lang="en-GB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331640" y="4150572"/>
            <a:ext cx="78123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Charles Davies, UNEP Regional Office for Latin America and the Caribbean</a:t>
            </a:r>
          </a:p>
          <a:p>
            <a:pPr algn="r"/>
            <a:r>
              <a:rPr lang="en-GB" dirty="0" smtClean="0"/>
              <a:t>6 February 2014</a:t>
            </a:r>
            <a:endParaRPr lang="en-GB" dirty="0"/>
          </a:p>
        </p:txBody>
      </p:sp>
      <p:pic>
        <p:nvPicPr>
          <p:cNvPr id="11" name="5 Imagen" descr="UNEP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02" y="260746"/>
            <a:ext cx="789806" cy="8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L:\Imagenes\FOTOS\Photos Haiti- Antonio Perera\Camara hasta ago 09 1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066279"/>
            <a:ext cx="2520280" cy="179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cdn.bajanreporter.com/wp-content/uploads/2010/07/banana-fa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066279"/>
            <a:ext cx="2668424" cy="1791721"/>
          </a:xfrm>
          <a:prstGeom prst="rect">
            <a:avLst/>
          </a:prstGeom>
          <a:noFill/>
        </p:spPr>
      </p:pic>
      <p:pic>
        <p:nvPicPr>
          <p:cNvPr id="14" name="Picture 2" descr="http://www.ultimatechase.com/chase_accounts/Images/Conch_Shell_Photo_Shoot/091607_Conch_Shoot_307.jpg"/>
          <p:cNvPicPr>
            <a:picLocks noChangeAspect="1" noChangeArrowheads="1"/>
          </p:cNvPicPr>
          <p:nvPr/>
        </p:nvPicPr>
        <p:blipFill>
          <a:blip r:embed="rId5" cstate="print"/>
          <a:srcRect l="5194" t="5657" r="23198" b="20885"/>
          <a:stretch>
            <a:fillRect/>
          </a:stretch>
        </p:blipFill>
        <p:spPr bwMode="auto">
          <a:xfrm>
            <a:off x="6516216" y="5066279"/>
            <a:ext cx="2627784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4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PA" sz="3600" b="1" dirty="0" smtClean="0">
                <a:solidFill>
                  <a:schemeClr val="bg1"/>
                </a:solidFill>
                <a:cs typeface="Aparajita" pitchFamily="34" charset="0"/>
              </a:rPr>
              <a:t>Subregional and regional </a:t>
            </a:r>
            <a:r>
              <a:rPr lang="es-PA" sz="3600" b="1" dirty="0" err="1" smtClean="0">
                <a:solidFill>
                  <a:schemeClr val="bg1"/>
                </a:solidFill>
                <a:cs typeface="Aparajita" pitchFamily="34" charset="0"/>
              </a:rPr>
              <a:t>entities</a:t>
            </a:r>
            <a:endParaRPr kumimoji="0" lang="es-PA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ea typeface="+mj-ea"/>
              <a:cs typeface="Aparajita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7308304" y="1440160"/>
            <a:ext cx="1296144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48" name="Picture 20" descr="OAS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2520280" cy="783564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052736"/>
            <a:ext cx="591618" cy="75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pnuma.org/images/MapaReg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539313"/>
            <a:ext cx="3456384" cy="3842015"/>
          </a:xfrm>
          <a:prstGeom prst="rect">
            <a:avLst/>
          </a:prstGeom>
          <a:noFill/>
        </p:spPr>
      </p:pic>
      <p:pic>
        <p:nvPicPr>
          <p:cNvPr id="16" name="Picture 6" descr="http://www.comunidadandina.org/images/can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149080"/>
            <a:ext cx="2493101" cy="360040"/>
          </a:xfrm>
          <a:prstGeom prst="rect">
            <a:avLst/>
          </a:prstGeom>
          <a:noFill/>
        </p:spPr>
      </p:pic>
      <p:pic>
        <p:nvPicPr>
          <p:cNvPr id="17" name="Picture 22" descr="http://upload.wikimedia.org/wikipedia/commons/thumb/a/a8/Flag_of_Mercosur_Mercosul.svg/250px-Flag_of_Mercosur_Mercosul.svg.png">
            <a:hlinkClick r:id="rId8" tooltip="Coat of arms of Mercosul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5589240"/>
            <a:ext cx="1865738" cy="656740"/>
          </a:xfrm>
          <a:prstGeom prst="rect">
            <a:avLst/>
          </a:prstGeom>
          <a:noFill/>
        </p:spPr>
      </p:pic>
      <p:pic>
        <p:nvPicPr>
          <p:cNvPr id="20" name="Picture 2" descr="http://caricom.org/jsp/images/log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2238810"/>
            <a:ext cx="792088" cy="758142"/>
          </a:xfrm>
          <a:prstGeom prst="rect">
            <a:avLst/>
          </a:prstGeom>
          <a:noFill/>
        </p:spPr>
      </p:pic>
      <p:pic>
        <p:nvPicPr>
          <p:cNvPr id="2050" name="Picture 2" descr="http://www.sica.int/busqueda/busqueda_archivo.aspx?Archivo=inen_29310_1_2210200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2924944"/>
            <a:ext cx="721990" cy="949987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1488271" cy="62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24744"/>
            <a:ext cx="1108521" cy="3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20" y="2996952"/>
            <a:ext cx="1190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1014180" cy="109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0.gstatic.com/images?q=tbn:ANd9GcTJoJeIFffKifQhirxbhRjEGnY85JnCBcbfo-en2ceEkK5Nr14gqQ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03" y="4221088"/>
            <a:ext cx="2055913" cy="1008112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Qc0UrhHy5g831WCefcfkuEN2ZUxJ8TygAL7arPAZ1RTJae0Ayj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44208" y="1700808"/>
            <a:ext cx="1382554" cy="1152128"/>
          </a:xfrm>
          <a:prstGeom prst="rect">
            <a:avLst/>
          </a:prstGeom>
          <a:noFill/>
        </p:spPr>
      </p:pic>
      <p:pic>
        <p:nvPicPr>
          <p:cNvPr id="4102" name="Picture 6" descr="http://t3.gstatic.com/images?q=tbn:ANd9GcQhhX90KY5XFCAmixqZ39jb-3B4WiXhnh15rar-QrTcgmxPxe7bRA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03648" y="2204864"/>
            <a:ext cx="1238250" cy="485775"/>
          </a:xfrm>
          <a:prstGeom prst="rect">
            <a:avLst/>
          </a:prstGeom>
          <a:noFill/>
        </p:spPr>
      </p:pic>
      <p:pic>
        <p:nvPicPr>
          <p:cNvPr id="4104" name="Picture 8" descr="http://t1.gstatic.com/images?q=tbn:ANd9GcTa0ZQTQzMXAwG6q1TgaV6XVEUqdmCrcsCuDH8axR730530o90phQ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67944" y="1772816"/>
            <a:ext cx="1466850" cy="714375"/>
          </a:xfrm>
          <a:prstGeom prst="rect">
            <a:avLst/>
          </a:prstGeom>
          <a:noFill/>
        </p:spPr>
      </p:pic>
      <p:pic>
        <p:nvPicPr>
          <p:cNvPr id="4106" name="Picture 10" descr="http://t0.gstatic.com/images?q=tbn:ANd9GcRPkVKRHn6jueHtrbIdgwYp6d3KBb0WXi9ZouVrqhgGo2diGU9a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99592" y="2780928"/>
            <a:ext cx="1008112" cy="1155438"/>
          </a:xfrm>
          <a:prstGeom prst="rect">
            <a:avLst/>
          </a:prstGeom>
          <a:noFill/>
        </p:spPr>
      </p:pic>
      <p:pic>
        <p:nvPicPr>
          <p:cNvPr id="4108" name="Picture 12" descr="http://t2.gstatic.com/images?q=tbn:ANd9GcSUe4670Gt3bOlySTovb3jLujpQF84WpMYr1SWdpGb9Uypj5iyQmw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483768" y="4725144"/>
            <a:ext cx="1526140" cy="720080"/>
          </a:xfrm>
          <a:prstGeom prst="rect">
            <a:avLst/>
          </a:prstGeom>
          <a:noFill/>
        </p:spPr>
      </p:pic>
      <p:pic>
        <p:nvPicPr>
          <p:cNvPr id="4110" name="Picture 14" descr="http://t2.gstatic.com/images?q=tbn:ANd9GcTdCSYC1Z1_gUx9Q220OKgXXUhBr3QAIeMQqJvXmLH3EsEKTQQL7Q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843808" y="5589240"/>
            <a:ext cx="1152128" cy="960968"/>
          </a:xfrm>
          <a:prstGeom prst="rect">
            <a:avLst/>
          </a:prstGeom>
          <a:noFill/>
        </p:spPr>
      </p:pic>
      <p:pic>
        <p:nvPicPr>
          <p:cNvPr id="27" name="5 Imagen" descr="PNUMABI.gif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429461" y="6052359"/>
            <a:ext cx="607035" cy="6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t0.gstatic.com/images?q=tbn:ANd9GcT_eM_KNO7ZF5kC670FJh_vkTfM9j_6oOpu7HMq854jfvrNpUo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145" y="4509120"/>
            <a:ext cx="1014855" cy="1008112"/>
          </a:xfrm>
          <a:prstGeom prst="rect">
            <a:avLst/>
          </a:prstGeom>
          <a:noFill/>
        </p:spPr>
      </p:pic>
      <p:pic>
        <p:nvPicPr>
          <p:cNvPr id="23" name="Picture 4" descr="http://t2.gstatic.com/images?q=tbn:ANd9GcQc0UrhHy5g831WCefcfkuEN2ZUxJ8TygAL7arPAZ1RTJae0Ay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1911" y="1556792"/>
            <a:ext cx="792089" cy="754878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689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19" y="5838788"/>
            <a:ext cx="1108521" cy="3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4153379"/>
            <a:ext cx="1296144" cy="54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/>
          </a:bodyPr>
          <a:lstStyle/>
          <a:p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Latin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America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and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the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Caribbean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(regional)</a:t>
            </a:r>
            <a:endParaRPr lang="es-PA" sz="3200" b="1" dirty="0">
              <a:solidFill>
                <a:schemeClr val="bg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00192" y="5877272"/>
            <a:ext cx="1296144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pic>
        <p:nvPicPr>
          <p:cNvPr id="7" name="Picture 2" descr="http://www.bellshoals.com/uploads/south-america-topo-map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268760"/>
            <a:ext cx="3240359" cy="324036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043608" y="908720"/>
            <a:ext cx="3275856" cy="2880320"/>
          </a:xfrm>
          <a:prstGeom prst="ellipse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solidFill>
              <a:schemeClr val="tx2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schemeClr val="tx1"/>
                </a:solidFill>
              </a:rPr>
              <a:t>Community of Latin America and Caribbean States (CELAC)</a:t>
            </a:r>
          </a:p>
          <a:p>
            <a:pPr lvl="0" algn="ctr"/>
            <a:endParaRPr lang="en-US" sz="12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All 33 countries in region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Incorporates Montego Bay Action Plan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Specialized ministerial meetings on environment and other themes</a:t>
            </a:r>
            <a:endParaRPr lang="es-PA" sz="1200" dirty="0" smtClean="0">
              <a:solidFill>
                <a:schemeClr val="tx1"/>
              </a:solidFill>
            </a:endParaRPr>
          </a:p>
          <a:p>
            <a:pPr lvl="0" algn="ctr"/>
            <a:endParaRPr lang="es-PA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64088" y="3717032"/>
            <a:ext cx="3528392" cy="2664296"/>
          </a:xfrm>
          <a:prstGeom prst="ellipse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solidFill>
              <a:schemeClr val="tx2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A" sz="1200" b="1" dirty="0" err="1" smtClean="0">
                <a:solidFill>
                  <a:schemeClr val="tx1"/>
                </a:solidFill>
              </a:rPr>
              <a:t>Organization</a:t>
            </a:r>
            <a:r>
              <a:rPr lang="es-PA" sz="1200" b="1" dirty="0" smtClean="0">
                <a:solidFill>
                  <a:schemeClr val="tx1"/>
                </a:solidFill>
              </a:rPr>
              <a:t> of American </a:t>
            </a:r>
            <a:r>
              <a:rPr lang="es-PA" sz="1200" b="1" dirty="0" err="1" smtClean="0">
                <a:solidFill>
                  <a:schemeClr val="tx1"/>
                </a:solidFill>
              </a:rPr>
              <a:t>States</a:t>
            </a:r>
            <a:r>
              <a:rPr lang="es-PA" sz="1200" b="1" dirty="0" smtClean="0">
                <a:solidFill>
                  <a:schemeClr val="tx1"/>
                </a:solidFill>
              </a:rPr>
              <a:t> (OAS)</a:t>
            </a:r>
          </a:p>
          <a:p>
            <a:pPr lvl="0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tx1"/>
                </a:solidFill>
              </a:rPr>
              <a:t> 35 </a:t>
            </a:r>
            <a:r>
              <a:rPr lang="es-PA" sz="1200" dirty="0" err="1" smtClean="0">
                <a:solidFill>
                  <a:schemeClr val="tx1"/>
                </a:solidFill>
              </a:rPr>
              <a:t>States</a:t>
            </a:r>
            <a:r>
              <a:rPr lang="es-PA" sz="1200" dirty="0" smtClean="0">
                <a:solidFill>
                  <a:schemeClr val="tx1"/>
                </a:solidFill>
              </a:rPr>
              <a:t> of </a:t>
            </a:r>
            <a:r>
              <a:rPr lang="es-PA" sz="1200" dirty="0" err="1" smtClean="0">
                <a:solidFill>
                  <a:schemeClr val="tx1"/>
                </a:solidFill>
              </a:rPr>
              <a:t>Americas</a:t>
            </a:r>
            <a:r>
              <a:rPr lang="es-PA" sz="1200" dirty="0" smtClean="0">
                <a:solidFill>
                  <a:schemeClr val="tx1"/>
                </a:solidFill>
              </a:rPr>
              <a:t>, 67 </a:t>
            </a:r>
            <a:r>
              <a:rPr lang="es-PA" sz="1200" dirty="0" err="1" smtClean="0">
                <a:solidFill>
                  <a:schemeClr val="tx1"/>
                </a:solidFill>
              </a:rPr>
              <a:t>other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observers</a:t>
            </a:r>
            <a:endParaRPr lang="es-PA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Declaration</a:t>
            </a:r>
            <a:r>
              <a:rPr lang="es-PA" sz="1200" dirty="0" smtClean="0">
                <a:solidFill>
                  <a:schemeClr val="tx1"/>
                </a:solidFill>
              </a:rPr>
              <a:t> and Plan of </a:t>
            </a:r>
            <a:r>
              <a:rPr lang="es-PA" sz="1200" dirty="0" err="1" smtClean="0">
                <a:solidFill>
                  <a:schemeClr val="tx1"/>
                </a:solidFill>
              </a:rPr>
              <a:t>Action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on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Sustainable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Development</a:t>
            </a:r>
            <a:r>
              <a:rPr lang="es-PA" sz="1200" dirty="0" smtClean="0">
                <a:solidFill>
                  <a:schemeClr val="tx1"/>
                </a:solidFill>
              </a:rPr>
              <a:t> of </a:t>
            </a:r>
            <a:r>
              <a:rPr lang="es-PA" sz="1200" dirty="0" err="1" smtClean="0">
                <a:solidFill>
                  <a:schemeClr val="tx1"/>
                </a:solidFill>
              </a:rPr>
              <a:t>Americas</a:t>
            </a:r>
            <a:endParaRPr lang="es-PA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tx1"/>
                </a:solidFill>
              </a:rPr>
              <a:t>Inter-American </a:t>
            </a:r>
            <a:r>
              <a:rPr lang="es-PA" sz="1200" dirty="0" err="1" smtClean="0">
                <a:solidFill>
                  <a:schemeClr val="tx1"/>
                </a:solidFill>
              </a:rPr>
              <a:t>Meetings</a:t>
            </a:r>
            <a:r>
              <a:rPr lang="es-PA" sz="1200" dirty="0" smtClean="0">
                <a:solidFill>
                  <a:schemeClr val="tx1"/>
                </a:solidFill>
              </a:rPr>
              <a:t> of </a:t>
            </a:r>
            <a:r>
              <a:rPr lang="es-PA" sz="1200" dirty="0" err="1" smtClean="0">
                <a:solidFill>
                  <a:schemeClr val="tx1"/>
                </a:solidFill>
              </a:rPr>
              <a:t>Ministers</a:t>
            </a:r>
            <a:r>
              <a:rPr lang="es-PA" sz="1200" dirty="0" smtClean="0">
                <a:solidFill>
                  <a:schemeClr val="tx1"/>
                </a:solidFill>
              </a:rPr>
              <a:t> and </a:t>
            </a:r>
            <a:r>
              <a:rPr lang="es-PA" sz="1200" dirty="0" err="1" smtClean="0">
                <a:solidFill>
                  <a:schemeClr val="tx1"/>
                </a:solidFill>
              </a:rPr>
              <a:t>High-level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Authorities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on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Sustainable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Development</a:t>
            </a:r>
            <a:endParaRPr lang="es-PA" sz="1200" dirty="0" smtClean="0">
              <a:solidFill>
                <a:schemeClr val="tx1"/>
              </a:solidFill>
            </a:endParaRPr>
          </a:p>
          <a:p>
            <a:pPr lvl="0"/>
            <a:endParaRPr lang="es-PA" sz="1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8144" y="1124744"/>
            <a:ext cx="3168352" cy="2880320"/>
          </a:xfrm>
          <a:prstGeom prst="ellipse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solidFill>
              <a:schemeClr val="tx2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schemeClr val="tx1"/>
                </a:solidFill>
              </a:rPr>
              <a:t>ALBA Group</a:t>
            </a:r>
          </a:p>
          <a:p>
            <a:pPr lvl="0" algn="ctr"/>
            <a:endParaRPr lang="en-US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Eight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countries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from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Latin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America</a:t>
            </a:r>
            <a:r>
              <a:rPr lang="es-PA" sz="1200" dirty="0" smtClean="0">
                <a:solidFill>
                  <a:schemeClr val="tx1"/>
                </a:solidFill>
              </a:rPr>
              <a:t> and </a:t>
            </a:r>
            <a:r>
              <a:rPr lang="es-PA" sz="1200" dirty="0" err="1" smtClean="0">
                <a:solidFill>
                  <a:schemeClr val="tx1"/>
                </a:solidFill>
              </a:rPr>
              <a:t>Caribbean</a:t>
            </a:r>
            <a:endParaRPr lang="es-PA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Joint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Declaration</a:t>
            </a:r>
            <a:r>
              <a:rPr lang="es-PA" sz="1200" dirty="0" smtClean="0">
                <a:solidFill>
                  <a:schemeClr val="tx1"/>
                </a:solidFill>
              </a:rPr>
              <a:t> of 2004 (12 </a:t>
            </a:r>
            <a:r>
              <a:rPr lang="es-PA" sz="1200" dirty="0" err="1" smtClean="0">
                <a:solidFill>
                  <a:schemeClr val="tx1"/>
                </a:solidFill>
              </a:rPr>
              <a:t>principles</a:t>
            </a:r>
            <a:r>
              <a:rPr lang="es-PA" sz="1200" dirty="0" smtClean="0">
                <a:solidFill>
                  <a:schemeClr val="tx1"/>
                </a:solidFill>
              </a:rPr>
              <a:t> and </a:t>
            </a:r>
            <a:r>
              <a:rPr lang="es-PA" sz="1200" dirty="0" err="1" smtClean="0">
                <a:solidFill>
                  <a:schemeClr val="tx1"/>
                </a:solidFill>
              </a:rPr>
              <a:t>priorities</a:t>
            </a:r>
            <a:r>
              <a:rPr lang="es-PA" sz="1200" dirty="0" smtClean="0">
                <a:solidFill>
                  <a:schemeClr val="tx1"/>
                </a:solidFill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Joint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statements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on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environment</a:t>
            </a:r>
            <a:r>
              <a:rPr lang="es-PA" sz="1200" dirty="0" smtClean="0">
                <a:solidFill>
                  <a:schemeClr val="tx1"/>
                </a:solidFill>
              </a:rPr>
              <a:t> and </a:t>
            </a:r>
            <a:r>
              <a:rPr lang="es-PA" sz="1200" dirty="0" err="1" smtClean="0">
                <a:solidFill>
                  <a:schemeClr val="tx1"/>
                </a:solidFill>
              </a:rPr>
              <a:t>climate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change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issues</a:t>
            </a:r>
            <a:endParaRPr lang="es-PA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PA" sz="1200" dirty="0" err="1" smtClean="0">
                <a:solidFill>
                  <a:schemeClr val="tx1"/>
                </a:solidFill>
              </a:rPr>
              <a:t>Committee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for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Nature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Protection</a:t>
            </a:r>
            <a:endParaRPr lang="es-PA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Grannational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projects</a:t>
            </a:r>
            <a:endParaRPr lang="es-PA" sz="1200" dirty="0" smtClean="0">
              <a:solidFill>
                <a:schemeClr val="tx1"/>
              </a:solidFill>
            </a:endParaRPr>
          </a:p>
          <a:p>
            <a:pPr lvl="0" algn="ctr">
              <a:buFont typeface="Arial" pitchFamily="34" charset="0"/>
              <a:buChar char="•"/>
            </a:pPr>
            <a:endParaRPr lang="es-PA" sz="1200" b="1" dirty="0" smtClean="0"/>
          </a:p>
          <a:p>
            <a:pPr lvl="0"/>
            <a:endParaRPr lang="es-PA" sz="1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09300" y="3298676"/>
            <a:ext cx="3024336" cy="2420888"/>
          </a:xfrm>
          <a:prstGeom prst="ellipse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solidFill>
              <a:schemeClr val="tx2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schemeClr val="tx1"/>
                </a:solidFill>
              </a:rPr>
              <a:t>Development Banks</a:t>
            </a:r>
          </a:p>
          <a:p>
            <a:pPr lvl="0" algn="ctr"/>
            <a:endParaRPr lang="en-US" sz="12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b="1" dirty="0" err="1" smtClean="0">
                <a:solidFill>
                  <a:schemeClr val="tx1"/>
                </a:solidFill>
              </a:rPr>
              <a:t>Latin</a:t>
            </a:r>
            <a:r>
              <a:rPr lang="es-PA" sz="1200" b="1" dirty="0" smtClean="0">
                <a:solidFill>
                  <a:schemeClr val="tx1"/>
                </a:solidFill>
              </a:rPr>
              <a:t> American </a:t>
            </a:r>
            <a:r>
              <a:rPr lang="es-PA" sz="1200" b="1" dirty="0" err="1" smtClean="0">
                <a:solidFill>
                  <a:schemeClr val="tx1"/>
                </a:solidFill>
              </a:rPr>
              <a:t>Development</a:t>
            </a:r>
            <a:r>
              <a:rPr lang="es-PA" sz="1200" b="1" dirty="0" smtClean="0">
                <a:solidFill>
                  <a:schemeClr val="tx1"/>
                </a:solidFill>
              </a:rPr>
              <a:t> Bank (CAF)</a:t>
            </a:r>
            <a:r>
              <a:rPr lang="es-PA" sz="1200" dirty="0" smtClean="0">
                <a:solidFill>
                  <a:schemeClr val="tx1"/>
                </a:solidFill>
              </a:rPr>
              <a:t>—</a:t>
            </a:r>
            <a:r>
              <a:rPr lang="es-PA" sz="1200" dirty="0" err="1" smtClean="0">
                <a:solidFill>
                  <a:schemeClr val="tx1"/>
                </a:solidFill>
              </a:rPr>
              <a:t>Environmental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Strategy</a:t>
            </a:r>
            <a:endParaRPr lang="es-PA" sz="1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PA" sz="1200" b="1" dirty="0" smtClean="0">
                <a:solidFill>
                  <a:schemeClr val="tx1"/>
                </a:solidFill>
              </a:rPr>
              <a:t> Inter-American </a:t>
            </a:r>
            <a:r>
              <a:rPr lang="es-PA" sz="1200" b="1" dirty="0" err="1" smtClean="0">
                <a:solidFill>
                  <a:schemeClr val="tx1"/>
                </a:solidFill>
              </a:rPr>
              <a:t>Development</a:t>
            </a:r>
            <a:r>
              <a:rPr lang="es-PA" sz="1200" b="1" dirty="0" smtClean="0">
                <a:solidFill>
                  <a:schemeClr val="tx1"/>
                </a:solidFill>
              </a:rPr>
              <a:t> Bank</a:t>
            </a:r>
            <a:r>
              <a:rPr lang="es-PA" sz="1200" dirty="0" smtClean="0">
                <a:solidFill>
                  <a:schemeClr val="tx1"/>
                </a:solidFill>
              </a:rPr>
              <a:t>—</a:t>
            </a:r>
            <a:r>
              <a:rPr lang="es-PA" sz="1200" dirty="0" err="1" smtClean="0">
                <a:solidFill>
                  <a:schemeClr val="tx1"/>
                </a:solidFill>
              </a:rPr>
              <a:t>Sustainability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Report</a:t>
            </a:r>
            <a:r>
              <a:rPr lang="es-PA" sz="1200" dirty="0" smtClean="0">
                <a:solidFill>
                  <a:schemeClr val="tx1"/>
                </a:solidFill>
              </a:rPr>
              <a:t> and </a:t>
            </a:r>
            <a:r>
              <a:rPr lang="es-PA" sz="1200" dirty="0" err="1" smtClean="0">
                <a:solidFill>
                  <a:schemeClr val="tx1"/>
                </a:solidFill>
              </a:rPr>
              <a:t>annual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lending</a:t>
            </a:r>
            <a:r>
              <a:rPr lang="es-PA" sz="1200" dirty="0" smtClean="0">
                <a:solidFill>
                  <a:schemeClr val="tx1"/>
                </a:solidFill>
              </a:rPr>
              <a:t> target </a:t>
            </a:r>
            <a:r>
              <a:rPr lang="es-PA" sz="1200" dirty="0" err="1" smtClean="0">
                <a:solidFill>
                  <a:schemeClr val="tx1"/>
                </a:solidFill>
              </a:rPr>
              <a:t>on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climate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change</a:t>
            </a:r>
            <a:r>
              <a:rPr lang="es-PA" sz="1200" dirty="0" smtClean="0">
                <a:solidFill>
                  <a:schemeClr val="tx1"/>
                </a:solidFill>
              </a:rPr>
              <a:t>, </a:t>
            </a:r>
            <a:r>
              <a:rPr lang="es-PA" sz="1200" dirty="0" err="1" smtClean="0">
                <a:solidFill>
                  <a:schemeClr val="tx1"/>
                </a:solidFill>
              </a:rPr>
              <a:t>renewable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energy</a:t>
            </a:r>
            <a:r>
              <a:rPr lang="es-PA" sz="1200" dirty="0" smtClean="0">
                <a:solidFill>
                  <a:schemeClr val="tx1"/>
                </a:solidFill>
              </a:rPr>
              <a:t> and </a:t>
            </a:r>
            <a:r>
              <a:rPr lang="es-PA" sz="1200" dirty="0" err="1" smtClean="0">
                <a:solidFill>
                  <a:schemeClr val="tx1"/>
                </a:solidFill>
              </a:rPr>
              <a:t>environmental</a:t>
            </a:r>
            <a:r>
              <a:rPr lang="es-PA" sz="1200" dirty="0" smtClean="0">
                <a:solidFill>
                  <a:schemeClr val="tx1"/>
                </a:solidFill>
              </a:rPr>
              <a:t> </a:t>
            </a:r>
            <a:r>
              <a:rPr lang="es-PA" sz="1200" dirty="0" err="1" smtClean="0">
                <a:solidFill>
                  <a:schemeClr val="tx1"/>
                </a:solidFill>
              </a:rPr>
              <a:t>sustainability</a:t>
            </a:r>
            <a:endParaRPr lang="es-PA" sz="1200" dirty="0" smtClean="0">
              <a:solidFill>
                <a:schemeClr val="tx1"/>
              </a:solidFill>
            </a:endParaRPr>
          </a:p>
          <a:p>
            <a:pPr lvl="0"/>
            <a:endParaRPr lang="es-PA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/>
          </a:bodyPr>
          <a:lstStyle/>
          <a:p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Caribbean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policies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,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priorities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,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strategies</a:t>
            </a:r>
            <a:endParaRPr lang="es-PA" sz="3200" b="1" dirty="0">
              <a:solidFill>
                <a:schemeClr val="bg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72200" y="5877272"/>
            <a:ext cx="1296144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pic>
        <p:nvPicPr>
          <p:cNvPr id="6" name="5 Imagen" descr="PNUMAB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461" y="6052359"/>
            <a:ext cx="607035" cy="68900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lum/>
          </a:blip>
          <a:srcRect l="20121" t="15081" r="13805" b="8794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0" y="3068960"/>
            <a:ext cx="3635896" cy="3240360"/>
          </a:xfrm>
          <a:prstGeom prst="ellipse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  <a:ln>
            <a:solidFill>
              <a:schemeClr val="tx2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schemeClr val="tx1"/>
                </a:solidFill>
              </a:rPr>
              <a:t>Caribbean Community (CARICOM)</a:t>
            </a:r>
          </a:p>
          <a:p>
            <a:pPr lvl="0" algn="ctr"/>
            <a:endParaRPr lang="en-US" sz="12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Revised Treaty of </a:t>
            </a:r>
            <a:r>
              <a:rPr lang="en-US" sz="1200" dirty="0" err="1" smtClean="0">
                <a:solidFill>
                  <a:schemeClr val="tx1"/>
                </a:solidFill>
              </a:rPr>
              <a:t>Chaguaramas</a:t>
            </a:r>
            <a:r>
              <a:rPr lang="en-US" sz="1200" dirty="0" smtClean="0">
                <a:solidFill>
                  <a:schemeClr val="tx1"/>
                </a:solidFill>
              </a:rPr>
              <a:t>—move to Single Market and Economy—various environmental protection provisions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Port of Spain Accord (1989)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CARICOM Environment and Natural Resources Policy Framework under development</a:t>
            </a:r>
          </a:p>
        </p:txBody>
      </p:sp>
      <p:sp>
        <p:nvSpPr>
          <p:cNvPr id="10" name="Oval 9"/>
          <p:cNvSpPr/>
          <p:nvPr/>
        </p:nvSpPr>
        <p:spPr>
          <a:xfrm>
            <a:off x="5868144" y="2060848"/>
            <a:ext cx="3275856" cy="2952328"/>
          </a:xfrm>
          <a:prstGeom prst="ellipse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>
            <a:solidFill>
              <a:schemeClr val="tx2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err="1" smtClean="0">
                <a:solidFill>
                  <a:schemeClr val="tx1"/>
                </a:solidFill>
              </a:rPr>
              <a:t>Organisation</a:t>
            </a:r>
            <a:r>
              <a:rPr lang="en-US" sz="1200" b="1" dirty="0" smtClean="0">
                <a:solidFill>
                  <a:schemeClr val="tx1"/>
                </a:solidFill>
              </a:rPr>
              <a:t> of Eastern Caribbean States (OECS)</a:t>
            </a:r>
          </a:p>
          <a:p>
            <a:pPr lvl="0" algn="ctr"/>
            <a:endParaRPr lang="en-US" sz="12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Nine small island members and associate members in eastern Caribbean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St George´s Declaration of Principles for Environmental Sustainability in the OECS (21 principles)—framework for monitoring and regional indicators</a:t>
            </a:r>
          </a:p>
        </p:txBody>
      </p:sp>
      <p:sp>
        <p:nvSpPr>
          <p:cNvPr id="11" name="Oval 10"/>
          <p:cNvSpPr/>
          <p:nvPr/>
        </p:nvSpPr>
        <p:spPr>
          <a:xfrm>
            <a:off x="1691680" y="764704"/>
            <a:ext cx="3168352" cy="2880320"/>
          </a:xfrm>
          <a:prstGeom prst="ellipse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  <a:ln>
            <a:solidFill>
              <a:schemeClr val="tx2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schemeClr val="tx1"/>
                </a:solidFill>
              </a:rPr>
              <a:t>Association of Caribbean States (ACS)</a:t>
            </a:r>
          </a:p>
          <a:p>
            <a:pPr lvl="0" algn="ctr"/>
            <a:endParaRPr lang="en-US" sz="12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25 member States in wider Caribbean region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Priorities include sustainable tourism, disaster risk reduction, preservation and conservation of the Caribbean Sea—</a:t>
            </a:r>
            <a:r>
              <a:rPr lang="en-US" sz="1200" b="1" dirty="0" smtClean="0">
                <a:solidFill>
                  <a:schemeClr val="tx1"/>
                </a:solidFill>
              </a:rPr>
              <a:t>Caribbean Sea Commission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15816" y="4094312"/>
            <a:ext cx="3168352" cy="2763688"/>
          </a:xfrm>
          <a:prstGeom prst="ellipse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>
            <a:solidFill>
              <a:schemeClr val="tx2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schemeClr val="tx1"/>
                </a:solidFill>
              </a:rPr>
              <a:t>Cartagena Convention for the Protection and Development of the Marine Environment in the Wider Caribbean Region</a:t>
            </a:r>
          </a:p>
          <a:p>
            <a:pPr lvl="0" algn="ctr"/>
            <a:endParaRPr lang="en-US" sz="12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Ratified by 25 UN Members in Wider Caribbean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Three thematic protocols—oil spills; specially protected areas and wildlife; pollution from land-based sources</a:t>
            </a:r>
          </a:p>
        </p:txBody>
      </p:sp>
    </p:spTree>
    <p:extLst>
      <p:ext uri="{BB962C8B-B14F-4D97-AF65-F5344CB8AC3E}">
        <p14:creationId xmlns:p14="http://schemas.microsoft.com/office/powerpoint/2010/main" val="14370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/>
          </a:bodyPr>
          <a:lstStyle/>
          <a:p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Priorities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of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nearly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every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organization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/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subregion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in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Latin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America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and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the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Caribbean</a:t>
            </a:r>
            <a:endParaRPr lang="es-PA" sz="3200" b="1" dirty="0">
              <a:solidFill>
                <a:schemeClr val="bg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72200" y="5877272"/>
            <a:ext cx="1296144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pic>
        <p:nvPicPr>
          <p:cNvPr id="6" name="5 Imagen" descr="PNUMAB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461" y="6052359"/>
            <a:ext cx="607035" cy="689009"/>
          </a:xfrm>
          <a:prstGeom prst="rect">
            <a:avLst/>
          </a:prstGeom>
        </p:spPr>
      </p:pic>
      <p:pic>
        <p:nvPicPr>
          <p:cNvPr id="9" name="Picture 14" descr="L:\Imagenes\FOTOS\Photos Haiti- Antonio Perera\Camara hasta ago 09 1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2627784" cy="202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t2.gstatic.com/images?q=tbn:ANd9GcRuHlagbgZ4dyIdU5kTNFhFmIKuBMgCqSg4BCFky-P86RWOtVGAh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69160"/>
            <a:ext cx="3314733" cy="1988840"/>
          </a:xfrm>
          <a:prstGeom prst="rect">
            <a:avLst/>
          </a:prstGeom>
          <a:noFill/>
        </p:spPr>
      </p:pic>
      <p:pic>
        <p:nvPicPr>
          <p:cNvPr id="51204" name="Picture 4" descr="http://t3.gstatic.com/images?q=tbn:ANd9GcQdSuoiE-CHJi12sTTI6UPRrYZNwOJ5b96-cgy2F29sY3ulYBM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362" y="2996952"/>
            <a:ext cx="2944638" cy="1944216"/>
          </a:xfrm>
          <a:prstGeom prst="rect">
            <a:avLst/>
          </a:prstGeom>
          <a:noFill/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2627784" y="1916832"/>
            <a:ext cx="2664296" cy="57606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1900" b="1" dirty="0" smtClean="0">
                <a:latin typeface="verdana (Cuerpo)"/>
              </a:rPr>
              <a:t>Climate change</a:t>
            </a:r>
            <a:endParaRPr lang="en-US" sz="2100" b="1" dirty="0" smtClean="0">
              <a:latin typeface="verdana (Cuerpo)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95536" y="3645024"/>
            <a:ext cx="56886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(Cuerpo)"/>
                <a:ea typeface="+mn-ea"/>
                <a:cs typeface="+mn-cs"/>
              </a:rPr>
              <a:t>Biodiversity, natural resources, ecosystems, protected</a:t>
            </a:r>
            <a:r>
              <a:rPr kumimoji="0" lang="en-US" sz="2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(Cuerpo)"/>
                <a:ea typeface="+mn-ea"/>
                <a:cs typeface="+mn-cs"/>
              </a:rPr>
              <a:t> areas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(Cuerpo)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(Cuerpo)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(Cuerpo)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(Cuerpo)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3347864" y="5517232"/>
            <a:ext cx="36004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(Cuerpo)"/>
                <a:ea typeface="+mn-ea"/>
                <a:cs typeface="+mn-cs"/>
              </a:rPr>
              <a:t>Water resource management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(Cuerpo)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(Cuerpo)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(Cuerpo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elegraph.co.uk/incoming/article50090.ece/ALTERNATES/w620/lucia-soufba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52"/>
            <a:ext cx="9144000" cy="68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5936" y="3861048"/>
            <a:ext cx="3474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4800" b="1" dirty="0" smtClean="0">
                <a:latin typeface="verdana (Cuerpo)"/>
              </a:rPr>
              <a:t>Thank you!</a:t>
            </a:r>
            <a:endParaRPr lang="en-US" sz="4800" b="1" dirty="0">
              <a:latin typeface="verdana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3751301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/>
          </a:bodyPr>
          <a:lstStyle/>
          <a:p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Latin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American and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Caribbean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Initiative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for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Sustainable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Development</a:t>
            </a:r>
            <a:r>
              <a:rPr lang="es-PA" sz="32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(ILAC)</a:t>
            </a:r>
            <a:endParaRPr lang="es-PA" sz="3200" b="1" dirty="0">
              <a:solidFill>
                <a:schemeClr val="bg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72200" y="5877272"/>
            <a:ext cx="1296144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343400"/>
          </a:xfrm>
        </p:spPr>
        <p:txBody>
          <a:bodyPr>
            <a:normAutofit/>
          </a:bodyPr>
          <a:lstStyle/>
          <a:p>
            <a:pPr marL="514350" indent="-514350"/>
            <a:endParaRPr lang="en-US" sz="2100" b="1" dirty="0" smtClean="0">
              <a:latin typeface="verdana (Cuerpo)"/>
            </a:endParaRPr>
          </a:p>
          <a:p>
            <a:pPr marL="514350" indent="-514350"/>
            <a:endParaRPr lang="en-US" sz="2100" b="1" dirty="0" smtClean="0">
              <a:latin typeface="verdana (Cuerpo)"/>
            </a:endParaRPr>
          </a:p>
          <a:p>
            <a:pPr marL="514350" indent="-514350">
              <a:buNone/>
            </a:pPr>
            <a:endParaRPr lang="en-US" sz="2100" b="1" dirty="0" smtClean="0">
              <a:latin typeface="verdana (Cuerpo)"/>
            </a:endParaRPr>
          </a:p>
        </p:txBody>
      </p:sp>
      <p:pic>
        <p:nvPicPr>
          <p:cNvPr id="14" name="5 Imagen" descr="PNUMAB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461" y="6052359"/>
            <a:ext cx="607035" cy="689009"/>
          </a:xfrm>
          <a:prstGeom prst="rect">
            <a:avLst/>
          </a:prstGeom>
        </p:spPr>
      </p:pic>
      <p:pic>
        <p:nvPicPr>
          <p:cNvPr id="7" name="Picture 4"/>
          <p:cNvPicPr/>
          <p:nvPr/>
        </p:nvPicPr>
        <p:blipFill>
          <a:blip r:embed="rId4" cstate="print"/>
          <a:srcRect l="21554" t="34774" r="29687" b="15211"/>
          <a:stretch>
            <a:fillRect/>
          </a:stretch>
        </p:blipFill>
        <p:spPr bwMode="auto">
          <a:xfrm>
            <a:off x="809328" y="1433503"/>
            <a:ext cx="77768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0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Marcador de contenido"/>
          <p:cNvSpPr>
            <a:spLocks noGrp="1"/>
          </p:cNvSpPr>
          <p:nvPr>
            <p:ph idx="4294967295"/>
          </p:nvPr>
        </p:nvSpPr>
        <p:spPr>
          <a:xfrm>
            <a:off x="0" y="908050"/>
            <a:ext cx="4500563" cy="5037138"/>
          </a:xfrm>
        </p:spPr>
        <p:txBody>
          <a:bodyPr>
            <a:normAutofit fontScale="62500" lnSpcReduction="20000"/>
          </a:bodyPr>
          <a:lstStyle/>
          <a:p>
            <a:pPr lvl="1" algn="just" eaLnBrk="1" hangingPunct="1">
              <a:buFont typeface="Arial" charset="0"/>
              <a:buBlip>
                <a:blip r:embed="rId3"/>
              </a:buBlip>
            </a:pPr>
            <a:endParaRPr lang="en-GB" sz="1800" i="1" dirty="0" smtClean="0">
              <a:ea typeface="Aparajita"/>
              <a:cs typeface="Aparajita"/>
            </a:endParaRPr>
          </a:p>
          <a:p>
            <a:pPr marL="457200" lvl="1" indent="0" algn="just" eaLnBrk="1" hangingPunct="1">
              <a:buNone/>
            </a:pPr>
            <a:endParaRPr lang="en-GB" sz="1800" dirty="0">
              <a:cs typeface="Aparajita"/>
            </a:endParaRPr>
          </a:p>
          <a:p>
            <a:pPr lvl="1" algn="just" eaLnBrk="1" hangingPunct="1">
              <a:buFont typeface="Arial" charset="0"/>
              <a:buBlip>
                <a:blip r:embed="rId3"/>
              </a:buBlip>
            </a:pPr>
            <a:r>
              <a:rPr lang="en-US" sz="2600" dirty="0" smtClean="0"/>
              <a:t>Green economy </a:t>
            </a:r>
            <a:r>
              <a:rPr lang="en-US" sz="2600" dirty="0"/>
              <a:t>and sustainable consumption and production (SCP) offer complementary approaches for an action-oriented agenda of sustainable </a:t>
            </a:r>
            <a:r>
              <a:rPr lang="en-US" sz="2600" dirty="0" smtClean="0"/>
              <a:t>development.</a:t>
            </a:r>
          </a:p>
          <a:p>
            <a:pPr marL="457200" lvl="1" indent="0" algn="just" eaLnBrk="1" hangingPunct="1">
              <a:buNone/>
            </a:pPr>
            <a:endParaRPr lang="en-US" sz="2600" dirty="0" smtClean="0"/>
          </a:p>
          <a:p>
            <a:pPr lvl="1" algn="just" eaLnBrk="1" hangingPunct="1">
              <a:buFont typeface="Arial" charset="0"/>
              <a:buBlip>
                <a:blip r:embed="rId3"/>
              </a:buBlip>
            </a:pPr>
            <a:r>
              <a:rPr lang="en-US" sz="2600" dirty="0" smtClean="0"/>
              <a:t>They </a:t>
            </a:r>
            <a:r>
              <a:rPr lang="en-US" sz="2600" dirty="0"/>
              <a:t>address, respectively, macro- and micro-economic dimensions of public policy and regulation, business operations and consumption </a:t>
            </a:r>
            <a:r>
              <a:rPr lang="en-US" sz="2600" dirty="0" smtClean="0"/>
              <a:t>choices.</a:t>
            </a:r>
          </a:p>
          <a:p>
            <a:pPr lvl="1" algn="just" eaLnBrk="1" hangingPunct="1">
              <a:buFont typeface="Arial" charset="0"/>
              <a:buBlip>
                <a:blip r:embed="rId3"/>
              </a:buBlip>
            </a:pPr>
            <a:endParaRPr lang="en-US" sz="2600" dirty="0"/>
          </a:p>
          <a:p>
            <a:pPr lvl="1" algn="just" eaLnBrk="1" hangingPunct="1">
              <a:buFont typeface="Arial" charset="0"/>
              <a:buBlip>
                <a:blip r:embed="rId3"/>
              </a:buBlip>
            </a:pPr>
            <a:r>
              <a:rPr lang="en-US" sz="2600" dirty="0" smtClean="0"/>
              <a:t>National </a:t>
            </a:r>
            <a:r>
              <a:rPr lang="en-US" sz="2600" dirty="0" err="1"/>
              <a:t>programmes</a:t>
            </a:r>
            <a:r>
              <a:rPr lang="en-US" sz="2600" dirty="0"/>
              <a:t> led by countries based on their demand – with support from UNEP as well as partners such as UNIDO, UNITAR and ILO</a:t>
            </a:r>
            <a:r>
              <a:rPr lang="es-PA" sz="2600" dirty="0"/>
              <a:t>—</a:t>
            </a:r>
            <a:r>
              <a:rPr lang="es-PA" sz="2600" b="1" dirty="0" err="1"/>
              <a:t>Partnership</a:t>
            </a:r>
            <a:r>
              <a:rPr lang="es-PA" sz="2600" b="1" dirty="0"/>
              <a:t>  </a:t>
            </a:r>
            <a:r>
              <a:rPr lang="es-PA" sz="2600" b="1" dirty="0" err="1"/>
              <a:t>for</a:t>
            </a:r>
            <a:r>
              <a:rPr lang="es-PA" sz="2600" b="1" dirty="0"/>
              <a:t> </a:t>
            </a:r>
            <a:r>
              <a:rPr lang="es-PA" sz="2600" b="1" dirty="0" err="1"/>
              <a:t>Action</a:t>
            </a:r>
            <a:r>
              <a:rPr lang="es-PA" sz="2600" b="1" dirty="0"/>
              <a:t> </a:t>
            </a:r>
            <a:r>
              <a:rPr lang="es-PA" sz="2600" b="1" dirty="0" err="1"/>
              <a:t>on</a:t>
            </a:r>
            <a:r>
              <a:rPr lang="es-PA" sz="2600" b="1" dirty="0"/>
              <a:t> Green </a:t>
            </a:r>
            <a:r>
              <a:rPr lang="es-PA" sz="2600" b="1" dirty="0" err="1"/>
              <a:t>Economy</a:t>
            </a:r>
            <a:r>
              <a:rPr lang="es-PA" sz="2600" b="1" dirty="0"/>
              <a:t> (PAGE</a:t>
            </a:r>
            <a:r>
              <a:rPr lang="es-PA" sz="2600" b="1" dirty="0" smtClean="0"/>
              <a:t>)</a:t>
            </a:r>
          </a:p>
          <a:p>
            <a:pPr marL="457200" lvl="1" indent="0" algn="just">
              <a:buNone/>
            </a:pPr>
            <a:endParaRPr lang="en-GB" sz="2600" dirty="0" smtClean="0">
              <a:ea typeface="Aparajita"/>
              <a:cs typeface="Aparajita"/>
            </a:endParaRPr>
          </a:p>
          <a:p>
            <a:pPr lvl="1" algn="just">
              <a:buBlip>
                <a:blip r:embed="rId3"/>
              </a:buBlip>
            </a:pPr>
            <a:r>
              <a:rPr lang="en-GB" sz="2600" dirty="0" smtClean="0">
                <a:ea typeface="Aparajita"/>
                <a:cs typeface="Aparajita"/>
              </a:rPr>
              <a:t>Programmes address common challenges in the Caribbean—vulnerability to climate change and extreme weather events, limited economic diversification and vulnerability to external price shocks.</a:t>
            </a:r>
          </a:p>
        </p:txBody>
      </p:sp>
      <p:pic>
        <p:nvPicPr>
          <p:cNvPr id="17410" name="5 Imagen" descr="UNEP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75" y="6175375"/>
            <a:ext cx="571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254000" y="0"/>
            <a:ext cx="8890000" cy="1125538"/>
            <a:chOff x="160" y="0"/>
            <a:chExt cx="5600" cy="709"/>
          </a:xfrm>
        </p:grpSpPr>
        <p:sp>
          <p:nvSpPr>
            <p:cNvPr id="5" name="4 Rectángulo"/>
            <p:cNvSpPr/>
            <p:nvPr/>
          </p:nvSpPr>
          <p:spPr>
            <a:xfrm>
              <a:off x="839" y="0"/>
              <a:ext cx="4921" cy="709"/>
            </a:xfrm>
            <a:prstGeom prst="rect">
              <a:avLst/>
            </a:prstGeom>
            <a:solidFill>
              <a:srgbClr val="00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A" dirty="0"/>
            </a:p>
          </p:txBody>
        </p:sp>
        <p:pic>
          <p:nvPicPr>
            <p:cNvPr id="17416" name="5 Imagen" descr="UNEP.t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" y="164"/>
              <a:ext cx="497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2" name="1 Título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  <a:ea typeface="Aparajita"/>
                <a:cs typeface="Aparajita"/>
              </a:rPr>
              <a:t>Green economy and SCP in the Caribbean: shared </a:t>
            </a:r>
            <a:r>
              <a:rPr lang="en-GB" sz="3200" b="1" dirty="0">
                <a:solidFill>
                  <a:schemeClr val="bg1"/>
                </a:solidFill>
                <a:latin typeface="Calibri" pitchFamily="34" charset="0"/>
                <a:ea typeface="Aparajita"/>
                <a:cs typeface="Aparajita"/>
              </a:rPr>
              <a:t>challenges and opportunities</a:t>
            </a:r>
          </a:p>
        </p:txBody>
      </p:sp>
      <p:pic>
        <p:nvPicPr>
          <p:cNvPr id="17413" name="Picture 14" descr="Farmer, Malawi, Afr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9363"/>
            <a:ext cx="367188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6" descr="20121026cnsbr126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341438"/>
            <a:ext cx="367347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5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2" descr="data:image/jpeg;base64,/9j/4AAQSkZJRgABAQAAAQABAAD/2wCEAAkGBhQSERUSExQWFRUWGB8aGRgYGBwcHRwfGx8aIB4fGh8eHCYeGhojHxseHy8gIycqLCwsGh8xNTAqNSYrLCoBCQoKDgwOGg8PGiokHyQsKiwsKSwsKSwsLCwsLCwsLCwpKSwpLCwsLCwsLCkpLCwsKSwsLCwsLCksLCwpLCwsLP/AABEIAMIBBAMBIgACEQEDEQH/xAAcAAACAgMBAQAAAAAAAAAAAAAFBgQHAAIDAQj/xABOEAACAQIEAwUEBwQFCQYHAAABAhEDIQAEEjEFBkETIlFhcQcygZEUI0KhscHRUmKS8DNygtLhFSRDU6KywtPxF0Rzk6OzFlSDlMPi4//EABkBAAMBAQEAAAAAAAAAAAAAAAECAwAEBf/EACsRAAICAgICAQIFBQEAAAAAAAABAhEhMQMSQVEiE2EEFDJx8CNCgaHxkf/aAAwDAQACEQMRAD8AjLTWBtv+0w/PETiOXVrRqvMBj4eYx04guS0hkzVYHqoUudvGFUeG+BdLj1ZCyitUFPooYr5S0SLgYEnSyMkSKfBlP+jP3/pjj9EUEjs1I8ZOCfL/ADBmadem6VXKqbq0nUINrqI/6Yb+MZoZmm9KDLlSWApDZh3iVE28Z2nC2EQ6FCn9pFHzOOlUIsEUxp8Y3v8ApgpVoNlQewZgTctMvAN9OoKQYvAnGlTmCtTonS9ZqrC5dgRG3uxe958AcOsZoFX5NcrwxXUu1IUgP3Hva8STiJVydEm2k+kj4EeOIjZmoffq1GLTeSL+cETjOCZM1MwiO86iVUPrjawJW4HmTAjwnGkvIFWrPKuSpBoG/hP+GOlPh6eH8/LBHjnJtWnqqKUZRc9mXMADwYao8/wGACiCQSbbXN8IME/8m0/AfI41PDKe049pZASOyrJWf9j12gPucdatLMOmnUF0mTDBYF5mI6kWxmY0blX6o1yGFIGNZIAmYgT54i5XJUVBPa058Cw+7p9+O9eufo5hlcKV1aSSAT49dwfkcCa3FG0iAvXxkfffF48aaV+RG34CWZygUkACRaMCKuVczKwP3rfLBulwKu4FRA9QFQYWbEgEg+YkfMYh53JMoHa1EQsCQh1EiCVvpUwZBsTOIOLukPfsh5qmQtIED+j/AOOp5Y40H8htvg7xLL6kpALBFMXUiCCW/GJ/tYE08nUA7qsYMdCPlhWvAbNKdLVUpgAyWUeVyMHs3RIeizRHaKGIj3hJMQZgCMB6a1FdW0GVIYd3wNtt8FszxJ6johCKFcEgMJ1bEe8flikJtRcV5Jyjckwdxuzlhey/Iovj0xCyaMWEgkeG+C2Zogli1lCISTMe6kRF5JMRiRy/yqc4WNGtSUrA0uWpzMxptc2vtiUUyrq8kJaBLbQfDb8T/MY6qCBBA/HG5yLy47sq7Ke8BcGD5RPhg1y7ykcy5UFVI8XNze1l3wt22OsHmUyqPl6YKkkamtH2ieh9N/PC/wA6sGrixH1aj5Fh+U4sM8INFOxIpLUEgloYDqLSNUz+OEnnbKA5k6F7oRfd264s6JV5AGUyRIIkAEbzb/r5YzN5fRA7jT1kEiJ3g4ncPolZDAgnTpi9r43zyA92dpkyOnQHqMV+mvo9/Nk1N/U6knKKnYMDo1QYmZsBt+RHXfC9XTvtAjvESMNv+RapUQywVtZpgweg8x8vLEH6BUAqBUZl1wSqkiRvf5GN74p+IS6KhOG+zsXC8HSb+eIeZTcRhoq8AfSGKhTeAzBWMWspviGeCu5qHSo7MamBYAgMbeZ32FxjkUXWi9q6A/F201I/dX/dGMwy5/ibUmVFCkaFP2uqg9CMZjqj+FlJJkJc8YugnnM3kDYUKikHcNSQbTsoa3rO+B/FqdJkDUvfY31MIAJZR0AYyL90RjTMcANMfWVUBmYVZP3xgmOXv83UI+qGJPcJNzMd2WEXtbfAcGFSBObzTVCWqu9R4jUa23+zt5YncucUp5RzVrIXDKVp7MAR7xusEwRHxxDzPLzC2qGjY02Un0nHClrCrSY2BYg3m+i1+ndwlOKyNalocqPOiMupWqKBcLNFfkMQc1znl6sU3o1KjsNKMSnd1E/sR18fXCyafeAn5HHelkH1KwVokGYMb77Yq1h2DsnVDEaHZIlRFqau9KFqjOb7LHdVTHvLJOrcde+QzzH6xxT90lT9JhiRPd7xnSWEGD0sccc7xRKJbK1S5K1O01NpZVJAuoGmdQA3MQTaRaTwStVq2QVGkd0shFICZuUYR6XEzbAVNAdoF0c1TRjpWgGmAr9qXmxsAzA3IhwQDiVxfK5SrZ+0y9Xbuk/AldB8dtQn78F63J65hgXSmjKulTSJsZkSrMwJk7iD+QapVzGWLLWqJTKd1HKka9iWA0EMQOpM/djYeJC5WhYz/KGaRiAnaruGG5/stDA+Uek4HZLijIbQwuCjiQZ3EYsPL8eARjmc1VcWEKvdMyfEHYeXvDATjXDsnmSTl0r06rGx0yhJ/aliVE9Rt4HCSjWh1K9g1OZgtNVSkqGSXbSh1baRGjZb/wARwUGTo1USpVhSy7U2RIO9wUPegqTHjtIJwn5nLVKLaKqFT5/l443oZiCCIIHQ7fLCrkcRnEf89wWvU7NKTUVRFEGrWRWhlWCRY7AGYvItj3MZGuRTTtWplVhgjKBNzuG9ACAQZB64A5Hmc6qtarLVGXSgAAAJI70EabKNIsd/jjvlOYWzGtassmg6iApZdgsSguGKwJA8bYZNPQMrYQOeFMU3qK9edS6GeU7oADH6u5lp8DB3Bxzq8yTRCvS+qFTTAVVu4PeUrTUg90T42xxynE2QBUqVZC6QsAA/7Rhr4lZnmfu01PeaDrEA3Nx3jqsFjbrPjhm0tgdvWTmKkqrgFVmF7Tcad5DXMzYn8sSKeWoMHqdmgZTqJAJFgSSSWgFm0gWN5ttjrkuInNBz7pp9StiD0BUAmI6j8cd8twkOaKMxiqVWApgEiQWMg6RF4xPCugpXshvxqktFnTSrAqusaxYhgFgDwXVNvd88e8F4++tWs6pdtQcTBFgT1+PQ4OcZ4EzVGcsygmYAZQoi1tgLRAwKqJWeqaaMIo0VLuVZrA6RAEkkkgQNzJOHqPnz6ArvB05ZzuSTt/pdEtUeszAiY0tBABDDrOO/A+NCnnHqALpnukW6GCLdftepx5lOWjXBlyXjug0aqAx0BYkC/mBjnmeUCtOm4Ss7OWkINOgCInUJJMza1sL1p4DrZG49xSpVqlqgVoawYAkAsLEiCRsN8eZjjGpNH0ekh6Moa3oCxXEOvw1k72moBIs7oT3TNgIPr4YmUuIU4hlcfz6HCuCD2AmYDkg60gFZimq2YgbgSR3uuJFNKehnqQdOkKpRL6jf7E2APUb79DvmsihVmWoYgWgGwKnoP3RjfLcAFaCZYRIEnr42xqawg2rtnJMya5UJVaisiTBIAAPQRbbGZrjzhFoFNSoxhyCJJMltXvANAJUeAE4I5Xhwo1iGVwNMj4z+XTE8UqbbG/gw/wABhknsFirkeMUzUAqKgTTMkERbYkkmZ9NvnDzvMKrUfswNDlQYPdKgNqjxktM7288NWb4SpvAPxP54BV+A0u0RqtqYYah4gbrbYkdcFt0KthRaakC8d1bQf2V8MZiDxHiyo8Ip0x3RpUwNgLnwAxmIp/dHVf2YOyNXXmaQ7QVCdRcggqCYCht/18MNGXz1OkSmYzDa9XurRaB8Jp779emAVPlfSrNSIV2tO95kz47ffhx5f5YpsKdUz2ykEsjktI31d+QT6TBx0ptbOOr0R8rnaX/dKjiqZYK1E6GMGzfXNpJ6W3CzbCbQypLk5kSl9LI0Cb+HTpi6K1CqF7iVC32ZZyNXTV9bqAm033wj838tVatFW0Nl2kkgagAR+ybwCDsT0b0wkm2sD6F3J5ZFcNlUY1FIg6yzST0UmSLRIE32xYVPmDNC30PPVIHvlmXV5gaQBPhiseGcGq5dxUd3ImJ1EHzAIBg4sHI8d4bQRUrPWetALkNUJneLMI3iMKu3kyBfHsvURFrUMpUy5eowrK6nw1Ayt9MkxaxkbYGfQ11IyZhqpNwrkBTGwJ1k3taACJuMPOc584fXprR1OCRpRmRjEjTc3MdCfnhLzHs60BSlWk3ZsCwDJrKqZYSi65iYPTywytGeQlleM1SdL5+pSYagaaqYQKTEEEL7oFtumO3G6WSztOlTr55y1MnvlV7027wDdBA+GFrLvRqdpmKdOrVU6gysrmXfoXQxAGpj7pMDoTE/hVLKuwR8vSSqTan2VYt/aLV1A2O56SYwdg0ReIIaFT6NVoiq+oUqbsDdEVQhUBgCIJi42364Z+FcaWmp+kgouoU6SUwhMAdZkAAaRY7nHLmTlsZmKnahaiKBSBqUhBCgXPbsxBIBve/XGmT4ZV+hLSY0UzCK7s0I5ILqFZaiE3WYtJsotbC6G2FeYOXsvmkvSraosxMhfOFB23geficU9xjl56FQhTq03IUyR+sbG0+WHnhNUUqh7ar2kAt9YGEhLsEDmSTB7xFgrQLjEKtz4ahtlsqSD/qdR8N9c9MZxvQO1bE/KcTB7tQD1j+fuxLCAghW7rRO/SY2EwMMnGeXambEnL0MvUGxQ06eqejg1L+sSMJnEuE5jJMpqJpDEwQyspjzUkY55QcXgspJo7ZqlqQlGgr9htWppP2TEGNzOnyBxZNPkejrUM/1lYiAwpMCbTp1qSBeYFr4rGjxBH9+zfz/ADfB2jzHmqNLs0qvoEaRJlSJuvVfC1vLbDR5FqQrg3oauySmGFDtYvZqARfVRTgSfEiYjwER+I8afLZZWNtYCAwybaWIkMCdgLEb4W+W8zSFbVV0QoJUEN3m0nT+0CNUSDgk/NbIXpNUY6T+zTK/+6Axi04th6F0G+UucKlRiWdRTRWLBqlSGMHSg11SssesG3wnpkuL0kBCtSXUZYrXebGwLhrjy2wscTyprUFagmtnYGoUprK7hXKU5gEFgRvNMWveHQ5KzhkLUKhrnWldJnyNO9sa7ejNNeSwMq7GutSme2pE6tVKqHkqRKMBdOl42PngZxXjOcoM1V6dZULOwOskCT9rSvdAkbwN42x0ywTJ5bL5WpTYhmNR6obSuqLA2livuiYsdsdF47QBdjTBgGPrQdXkRp2O18FTTy2Zw8JHPgmfPENVdwtNaKM1RiQ52lSBYyYZd/si+JKvlRTp12Yuh+wFXU/iIWqShHnEfLALOcb+jhMrlUKq/Z1VQMBeoO00sxMNGkg7WCiR160zxBwKy5CZvq7Rb36d68eUx1jCxYZIOPyfrpDMIy9mV1giSYidoktbbxGI2ez5pZcImuKbkz3VLyGALgEm+25AgYKZM11yLmulQFvrGVblO8o0ar2NmsvdAa56j8tnRBU0KpVhESJjyYUpnrvhureULcU8gxOdm0aXph1aNS6zbzBNpHiMMVGlkJ0szK0/bJQ/Am3yOIC8DyVL6yoDR16FGqkndIaxWVCksdyVMgwbDDbx3imXprTD0+1VrWhot5yJxJLkbpj3CKBx5UpPem7gfusGB9Zn5j/HEbOclUmGl3rLeZWPyB8dox6uRyjy1KnWoMdijlfmBb5YmVeD5xRNHNB1iQKlMH7xE4DjNeQpxfgU+Gci5fMUw7tUkFlsqGyswG6EzAxmJuWyXEKK6EFIiSZ09WJJ6+JxmE6sbsjTiCKKcBwulZLLpMHc7uwOwG3jjVuYcnYLxLOU7e5SRlH3C588ROJ0nqUWRC6mD+9qEHuxp6+UHCrw/hFBSKVUValdo7gCooLCVBOrVMEG46xjr2ct0hsqcQ7bu5HiGcrVd9FRmQFesEsBImY8AcFsomZWv2dYOddAVCsiNSEozE6rvsTE7mYM485P5MplDWKCge8oFSoNUQVNtAgd6RN7A+rZw/hNQIqNmKLlF0r3QZF4PjMR43wGx6Ko4/mnHEqSM/1QQNBbukyw8btqI/HErh+Xy9RnqaMqgDkdpmKlYFiPBUqAQAR0tIFzhq5pQpTqh2k01JI0IJ0971gx9+FluEUazKe0r1mCjSAqAHrDmxuSbheo8iQt5G/twMVH2dJWp6kShTeQyVKYzBUjzDnwuCD+OJ2Z5bH0kFjWVhGqouXimTuzMwaIMmZ8ThRo8Jz9VyRRruNNgaqiGtvLWG/d9L2wRyXKvFQyto0ldiXp2vN4e/xm1sFqifaxX5lqVeElstScNTdiw3iOl9ZIYQNiJ6jBnglPK5hqr0i61BTQdah70TAZiAW03mYDHbDUnKrhBSagSF93uU2AmTANz3Z0+cYURyc+XzDGmb1NUKzqIYxEACSACbTbcbHCVWilp4Yf4dlcwlNV7KudIgaUyq/IurMfUmTucReMZN6n1FZKys6sEWsKaq3uswDUFQkkKLGRISRtiAvOFBIVctTcKbM5YknxA1ALO8AWxN4f7QEEA5akRM7s0HxGpjB8xhnFsmpifR423DqbUWRHIJZSbnSSsQ1juJIHr0wT5a5nzFVatamKmmOzp0wGdC596SV7xCyQhncY7cxcq080irSKrC66cCSEJIgidgwKk7agcDMkGyRp5KowCVnBYgAQDClhqLLrhSJNu9thdD3Y2ZTiOb7tM1ko1Yk0jSBbqQSqZc6bQ0EzHhiNxLhy51Wp1K1KpX0yq06Dy/8AW7iBbz3/AAYz44G1c1labfSGfOVWPeLJ2KTMbXLdYjSPSMFeFOlejUzGUo5l6+lkGty7CRG8CG0kkfdhnTEXZMT857Jc/Oqll3Kk7EgEfNrj44gcR5ez2RQPmKLJTLaZMG+/2SYtMTvB8MOFPgfEWAHYV957xYH0ktMeWCGU5Jz1UFK1N+zqd1g1QWDT3gNRAKmGHWQMTlxoopu9FcUaq1IIsQQf+uNc1lJc6ogn3vX+etvTGvNHLpydQJqLMJDd0qAynYT7w6z93jCyfGyLPcePXEKlHRW0x25BzrUUzC03pq7aSgYXqadcganCggGd72A8Md87znpzFWsKV2cghmUsL2EBSe7GkEdABOFLtkaCOvT/AAxzev3gCxNhex3sd7G3jho8kvBusa+Q2JzHTzVRab0JlwoJcASxgSoVWKgwbEbRIwfqezNisP2NO471Ptp9O/VcQfSfMYRRw4mtS+j1Gd9YlDT0NZhsFZrRcmQcWdzrxuvTcKVUU5JpuZWYidYNpiR0sxwX87cqDaikoEHjGd4dlqaZSq2utTRFaotCm9wB+3a4G3Sd5xE4jzVw6t2esZhRTQIoTTTUAT0AaDfCZW4we2qVHps5ZtQYMFj7j5Yg5vPtUcsVIB+zqt6+Bx0qNHI5p7ZbmR5ey9QTRfMAldSHUHptIkAt2e3Q+FwRivON8Eq06rhctVCsSRFJ30yT3QwW+kyoPlPXA7NcUZMtTHeEO6ggkECzASNrsTvhn5c4OM1kvpT0FrsjFNVaowOldJjUzRA1GJ9MTlKV0mdceNLj+pRGyXHK1Dh9SmHYE1whBs691tUCAVYsADN4U7YB8d5tZ1p0yLIoUKx1CwiYYkCd4AAE+WLJz2bWjkqbZUUqVR6g7XZ2kAgDuhzHgfASDBwMp8zZi+qpTMdGo1D/APhvgwg62TlyU7oSuUuGHOVBRWnT03aowWXCg3IgxqGqBPiPA4s0stOu9Ci1BMugDKqmmT7q6maVJkm2+0YDfTO0LVKbU6dYrfSpphgkkkh0RSVBmNyJF7DC9lc52tRcy6gUajAOwZZ0zEN39YBIiTtv0w108gStYLDp8HzVXv0uw0H3SVUyPGRTxmAdHnDMqNOXq01pr3Qr95hFoJZr/C0RjMJ9WIfpyJfH6lA0Kk5hzIuBqA3E7AQI6DCvmuFupetk6eZqVS2kOG1ESO9cd4PcLfoTBw65vNVdJ05af59MV1k+K5vKqMpUpQXqM/S6nSLEHVuDYbzhrakJSaPcxw7N5mq+inVq6e73dTHu2l94uDv54mZbkHiLd45Z1jpYYkcSTOVmAy9HM6SNRAVtyTvpEWBj4nHJOVOJG/0ev8ZH4nFK+4mE9DvxPJ1KiqMxQqor5dVZpXUakFXESYsJBxVfL1OrluIK706gUMU7QgxBGlekXtt4wOmHjgnDs/l6qmrSrCmwKtcTBvIGrcEA/AjrgrmOUnzuXiualBmPulg5EEEGQ0eeElGvI0ZZ0Cs9Rz+vTRWvoidVPWAd9yD0EdfHDjneYTk8s8OHNOlaZBm3iW1RqUnxBn1C8pcRPEWQGqAtLQXQBlkqZUDxuhHh4+bfxvk3L5kuamoa10tpIFgQeoMGw9cCUu1BSq7K0PtTzbDUtRI9B+YBxHyntAbN1Ep5qnTqAmFaAGQtIDK1tiR1HjaAcN7+x3IXipXU+Tr/AMvC5xHkujkm7Nq7RUBIuO+BvH1diOt7SPHDr5ev9COogjh/Nh+kLTo9nTRmv2mWphhfxj1Eydr4n1+dM81ZxTSoKYYhVWgNgYFzTJO0+pxtw5cwvE3zug9gabCm7kEQwDAELeCQVm/Tywx0fae7Zjs1ppo1XPeLHxIuAJO2+4wqd7QXUaA2T4nxOpbs6hH79FYjwJ7P+Zx34zw6k9FdeUdcwabMh0uNDiRInaGhgPA4ncT9taUyQtEMNRAOsTYxJA2nzxzo+2cnejT/APN/wIwXFsyaKmoctszHt6Ob1FoBp0wQBa5m562EdL4a6vBs2EpUKVKvpALNdZZmgy3ZsVgKUjwnxnFiLxWpmKa16FMaKikgbkMJBWZANxY+BGKn43zo9YCgKfu90EEh9TfsxBEWWL7X3wkcPI0srAYyfJmbLjtF7JPtOzDuqASSQGkwATgvwXjuUy8lM1mjIvppaRbb7f8AM4i8K5HqGky1sxTy9VhGlq1NhpYCdUPq8wAfWbYxPZgoHfz+WBPQML+kuJxXsnsn1ok8z53I59mY1KquygQ1MBSyiASQ0rPjePPFZcU5WqISaaswuCIupEggjrHiMWFwzhOUyuZp9pWNZleDTZNFwJFmPfUSGtIj1E6H2k52ox7OoVUnuqiJYdB7pOJuCb+I6k0slZUshVW5puBG+k/piflqnd6Hpt/Pjix6PM/FjBnMEf8Ag/8A6YA8xcLZg2YqoaLSO0JQoDq2aAu8mCANyp3JxHk42lY8ORN0BKbywM7SfL9Rf8cGstzXW7IU6zGtTuIeCwAH2WIO2F5pWAdvEeXh/PhjKmYgbar/AD8fyxBS8F68hGu1KstNTU1MsyGVVIEk95o75kx6Y8q8FpxICWv3Yn/dwt9pJO19p3t4Y6rU1L2ZVYLTIADiN4aNjHWcdceRpUjmnHs7kWNR4b2uXd0FPMilpGipTpXAWDp1RpYAAki5tbE7hVR8lwtRl3eiDVI1V2CwTc2vFgt/WPHA2nxvLf5IpgRQrJpWyWeHALEx7xA63wrcS4gVOosCWY2XaI30gxB/LATplb7v5MfstzVnAb52if7bt+FPGcSzxzyCnVzGVQmQtQOQyuR3SNaCRIAIm4J6xisBx0LYKPRgT+LWxoePEyYvuNIiPMCbeuOh9UrTyRjmVPX88HflqhUGfo06ykKaxV1aQGKzrXYAsTC2vJHliwXyeQoUnzC5akKiqxRTJ90C7BiIuwER44kcO4MpTK5yqyKyqKtNK1Qjv6UBZZa4JVSYXceIxpxKpVroUDUgzyQTXpwDFg0i6/P4YnCLeWNOSukxeoc1hlBZctqIv/mlM39dN8Zgi/LtcmwyseVXLn88Zin0YeyX1Z+ixeN8rOGHZ1HKnx1MR66Rt54TeLey36RVStUrOAgBkKdiZIvsfPa43x1z3FGq1XRa6LSSUU1qpE6LSSGAZmu0kGZHgMC8zQqfWNlQcwyhRGX1VAJIDQw1QSNW/wCWI9loN5pD++YyrQRR90aQdbCw2mCJx7TfLEgFCOk9o/5NirP8jcXY/wBFmlU/s6xHzMziNmuG8XpguyZxVW5982G53NovilxB8g5zNxJuH52qNT1lEPTDVC0L4HeYMrJ8Jw05Wo9ShTc1WllB7pJAJGwOoA+uK745wytxCjlaiFWqsmlizd4wIMCRN6ZO32sOWS4bW+hUKVWPqSikiJgMFJGkyW0zv1jfA7exqXgiZDiAyav2QFPQp1MAO8YLam/aIdit5sB4YgcJ9pTVNf0mrUWPdh2vvY6AI6YntyjQzNevW7RqK1EgkkEXKXIJAkkTv12GNqXsyo0mV1evmRPu0qSMP7RMqPjhoJeQTt6IOY52pihVBru9Vh9UaZrrpPSdTkEfLAXK8xVKqGlWqlxpaRVGsd0FpE7d1SLeIw8VOQabtq+gZq8W7agg+QiMdaXs/pgz9AzH/wB1SPrN8BtGVi/mc8tbLZRtWmmHKBgSoRk0yxC2IgiAfDBTJcr06uZpjLipQamWc1CNS1NLjuXYGIuCR022xB5v5XOX4YKNDLVFRHLtrILhSIZyyNDEd0/1VNu7OFr2JZ8fTmDtvRaJ6EPT+ciRtiXakx6TaIjcnZgm5pkTPvGf904n8O5CzLdFYRFu0P4IcHuZalMrSGXzVOgSwBJKkEEbdYItBtbeMCa/F81XZ9FSr2SsUQKzBdK2tpMXiZ88dPxfgg3JZsOcL4XWbL0qZNcGlU10tAAQagBcmHtDGwjvYgp7OTlqj5lkqVXBBWkpVDF9bAuO8QdNhfvH1C+K5LlQagb3VXU25sJubyfIYsfK8W4fk9NNszmDUQFXgE6id5Ok7TYA9Bvicop6HjMCUshxFcw7Ucu5QsdIcU9j7sywM6QOuJHEeSeIVCrdnc3ZfqUCkgTpAeI6fDBnNc/8Pdp/zroIWVFvLUL9MQ6vN3D3Vl1Z0aiCCGusT7pLGBfa8wPDB6+RWzhxLlavTp0mrUqbIrqGZysqrHTqJXUwgkNbAji/NJy3cydYaC7HVSAWYgDbpfr4YjcR5nq0SESrXqqydxmiGUkgsy7ah3gRtK+GNszxCiMtRq9lSZqoY6So0yh0numZYkeI6eWF61LY+XE3yXHOI5hilJsyzKO8FJMevhg3T4dxZ101FqsjWId1gjzBa+FzifNynKJlssipqctVNNDT1RZBFmjr3hfSPPETljhZzVUUiQimS1RknSAJJ3Funxw92ibVOhk4nyDWiQjPaYldSkgSInvdRbfwxX3FcoaY/qmCLSJncbgydv1w+Usjw+jLdq9fVBk5awWDddRAvIPwGPc83DqqNqFdR1cZdLaSOoaekb7Tji/KqOYv/B0rmemVFMG9rY2WrtvbBXmHhVNak0HNSnAjWhRvQgz8wTgPUpkG++Np0HZPSs1SmKBPdLCBbxmx3xmd4dUntXVCFVR3gBYARA2JtG17+eIdKoNQBE3x2z2faqxZjdvythkwUbUNbuoRKEyQA6IF26zY+pw0cP5Qqq30itlcsqrokM/daGU/VqpiYBmT7pN53Vck8Ot4v+R2wf4XzXXy3apSqArU3VgCptEgHrBwW3WDRq8jdzxntWYpVXrUbUwoFIuyrDMbFVIiIF+owu1eOUdu0T3iT3Kk33vAwDzXES66JYCIYK5Gq83G07D4DwxEoZw0xpWoQN4Ogn7xinH+JilU1QOT8N2dwdjWeO5Y/wCmC9IC1P8AlnGYTM1V1tqZ2J8igx5in5mH8Qn5WX8ZYOczSVazLT4fSqPqICqzAsRP2VAvbYHxxL+gZzLIWC1clTqMpKo6oNbwoEs4aAI8hLbAYgcC5bRF7Svn1pVGUSiiXpzdlnWO9HdJG0sMEKnB+HmQ2eqk+p3/AIjONxxm1chJuCdRNRwzNvb6VWLGYAztIz4f6acQqyZ/LMDUq10m4+vLSR07rsvwOJycC4eAR9NcnxYGw67OPX4YEcHAo5z6PmYZNWk6z3dQnQ8k2B2nwfyxVoSLsYMpRyrpl3H1JCmNTkgvqPaaRM7t12EeImXx6ulHK1HR9TIAwADXgrMHoYBv5DA1OJZDNmmyUhNMGFtIIKnVcESZ3/dXwGJGZrU6mumFIAEHUQZnwsLYk1tFb8g3hvNRzlN0pqmtlAUOTpJUpdouLfj4HDFwnntcplKdN0cPEstOSqli1pZpMxO/htYYq/jE5OoKlH6vcWUH8bbYLvyxneIVHqZei70l0oCWCiyKIliAYi/qMCO3YW8YHWt7XkF9FX5r/fxqPbKAJ0VI9V/XC/wr2I51nHbBKaRJIqKW8oieuGXLewcx3858qU/i+GuItP2QuLe0hc7R7NVdKiEOrW6b7HoDO0WOFfM8Oy9GklTL/V5qoNa94KgCv3lF7QV03ImPPFj8M9jCUKgqfSWeJlezEMGBBHvzscBOOZbJdqtOn2JqKCsdmUZShPc0sT3jJMiLqZucK6ksBWGJHJnF0euBmOziNRApjoV1TMgyPLp8MNeZ4Pl0ns8sKlgdJqREqpiO7fvem8YXOYcstOkz01Gr06GzfdOFKhzARMu3xviUpT43cVZWEYci+TotzlOjlqzK6ZJlZHE6FLQdQi4a1jOrYYXuJ8sZ569Vjl6nedmMgDck9T54K+x7mgLUcVmIUi023B+7YesYa8/7TKlJNSpTcs5AkkKoAk7STuhn944pCblmSyT5IKP6dFdUuRM8TPYsPiv97BPJ+z3N6hqQx5aSR/tCfngs3tgzzGEo0J8tZ/EjHXK+1jOvINLL23EOD8O9vi2f5/wlj+f9ImY5KalTSpmadSpSoVO0GkKtQyjBxZjCCKbTO4NrnFbcw8Yo/SwaKOlEFfqy1wLSCfE3PxGL84VzSauX7eoR2ZlXU6YBi63ljIM+jeWK14zy5QcmoE8x+WJtWx4ukdclzOEU0m7JxTVV7etSJUQGZQ28SG6D3gbmxJbh2cpHLPmszTRwy6KaUj2aMpPebukGG1hbn7HSIxUVDX29OnUJDGoFn90kCJ3i5+7Ft8e4JmMzl07HsihAspK6dJcERptBbaT44VW11GdJ2RTzhkROjhtH4uTPrvjH53y+kIeGZfTPuzt92ImW5BZHpvmtK0h7+hpJCyTHdETZd+owV4zzdRy2YejRyeWimdOo01JkATcgnyxTzVC+LAuZo085U/zfLKjbdgrSGH2iuqNLD3oG8E20mVjiHAmVtHd1i/Zhixg+EqJ9BJEfJ7pe1CqDK0cuseCgfljWtz6as9rlcq82JNMT8DEg+eEnxORlNIrVcrpOptJuOt+sjbEKsCpO3ww2cVSnu4MMYVxdh5N+3Ai+5BHwD5nhLQNmU+6wMg+nh6b45GnB5Lp2DqbX/PEylSIF+vj5450coRC9fH9fDEuuSR4QIt8Nvn9+ElL0OkcUp33v5jHgqMt9KH+sisf9pTjZHj4T+Ix0rvaPn/PjhlN3kVx9AbMcMZ2LWE9NIX7lEfcMZhkpuCP1xmLdkJ1kPlPhuSprpqcRLQZ+rQD1uWknzOOgThQOo5msx8YSfwxpV5Y4TMnOVfgEA+A0470+C8L1ahm60+MUz/wY7a/c47/Y5LleFkkjNVwx6kKfyGMbhmSlDmZqkKKdN1FmUSKbgbMdD0xpv3gRFsBOO8DpZdlq5av2qz9pBIJmJi2k3G1o8xjWjxZzka9JRVNRYemERjsdT7KQNMM8nox8sB4Vjxy6AvC8yp4hmUpkdkW1AAELv4H1wx0MwvbaAqggbwN7YWeWsopc1xM1BefW8eUjfBxl7PMKwFnj77HEo6yUlvB04plpi03xYnIHMCGnXnSiioSogAAMSViPIz8cJuapSCOuE7jGZKUaaruWv19wHobG1RfkMHyL4PoCpzfllia1MR4sB+eI7c/ZMf8AeKVv31/XHzXmGLLqNz6fpbEYMcN8fQGpLyfTqe0TI/8AzNL+Nf1xXHtEpZepmBmss9NxVuWQglaiRe2x91vnir6BsfHphj5Oy9Oq1SnW7T3dahDBJBCx4X1/cMZJXgDutjBmOJ5cpTNRlTtlkAg77MJAgQ0rfwxAr8k0pnQMNee5Oy9JabrRpWABkB2VrTLHcEmRYGdXSANysjAq9jXWiv8APVzknFKmoiusGehVlKkHdbiCfBiMHK+Sq1cpRrdwAF1I7wUFtDCP4SJO+nEbmvhOorUF2Qhh8CCR8Yx2yPGAFqotZBl6bghHIGtiSQQD+yDJ/wChwsaTGeUTMnyfNNWr5ihR1X0w7MIkXELHpJxMy/LeST389P8AVpgfjUOE/mjiBNfS0SqKDfYka29btGBi5obQPhIxRO1bJvDpFj5jgmRbSVz2llMgmkrXgg/bBE2mCPdxI+jIiqi1VrKFA1qIkgDcSYPlJ9cVvRzH7o+84M8I4iUa9lMBrfI/A39NXjjGsIcX5eR5cDvC49RcYmcE5y7PWkDRUUMreDGQSD0uI+OOWW4+lXWqSSszYxa1jscVrmRVyxKxIJJuJEYm3TspH0WZxLiNTNt2KZikuiXIcSakGy6wC266RAiY8RgWeB5h2LvQZ2qk1JDiIbveBMwb4XOD12o9jmlQOaLKxRjbvQbwdQFzibm+dRVu1SopIkhSSJtc73AG4gknAj8m7DLCpBA8m5snu0SB5tP5YlZXk/MgoKihVLBZ13uYsCACfj6kYWs3xKuXPYZgPTN11VQrejKYOobWEGJGGzIPFFGNZiwUkggm7aROoSIA1WG0zN8VeNCL7jRnuB8IpFaVSpXd4DQkt+1Bslpv8PhjWjW4NTDAUsxDbghgDFpgkAfDFb8b4lqzFQ6o70C52Xuj7h9+Ix4gCNxbrF/nEnCdU9h7PwWBXHAnJAp5pWE3GqRbeCxwm8VoIk9kTUptOh4I23BUzDRFtjIg9MDUrkGQGnxCsfywxcAyrOez01NL9Qjd0jZtuhMT4M2JT4YtY2UjySTFjMU40lZuLg9D4Y4OSTJ+OGjiHLTMoal2tQdZpOsH4zPrgTmuCVkBL02UC8lSBf8A6fjjjdp0zpWSID4Ej+fXGY6GiFgGDafn6jGYA2T6BTl7hy2j/wBVx/usBjY8M4d4x/8AXq/8zHzH2kkkyB4ScZH3+Zx6lI83tI+mxwzh86lqFWHhXY/czkH0jC3xDmGlFalmAKfZKzLVBU2YFddMBpZGVjIG4JxRVKAe8PxwQ5kzJqZXLN1p66JPXSCHST4fWMv9keAxn8UMsvIzcLpogVKZ1KogNtNyZve84KZ9R2eo7qQRiDlsiKa0oNmpq3zGO3FQdAINpuMAz2GalfSdS+t9/uwB4/y9mM2UqUlUjvFu+Bc6R13sowYLBkBHUTj3IcS007PGliDttaD4k+VsNGrpiu1oVjyLndGnsksZtUE/KIx4nIOcsBSU3gnWLettsNnFOYqtIKB3jUJVSBGlhbvAmRG+344m8A4fnMwhNB4RWKAkoAdFiZYFiSSTMdRhpKK0btKX6hTpezfOncUR/bP93BLg/IuapVO1Y0wEViIYmSVIAiBF4w5nkzP2/wA8QeMsPyo4xORc5Ef5QX0gH/hwlhSKr4VzjWr5qlTqIoFyAC1jpa5E3O4vtJtOz5RrY1p+xiuubGZWvRaQdYlgWYyNXum5sT5yeuNXy7UnNNxDLv8A4eIwsWNJHueAZTOK54TnAa2vMUUr6Ko1qwENMD0BIUX9cWQ4BBxXXMyrRrskx21M38wSBgS9miG81wzhyhe0YlyAx0OQIOwAnukCBBvbBLg/DuHBHzD0alWhTUz32uxsoERuYG/XyOEDhfHEDBXAZZlvq5YCSxC3vubmPOMF83xulVpGnR1ohqSEciw7xGwAJnSLeGD2TSQap2Njc2cMU/V8KQ/12n8ZxsOfcqLDhmV+Q/TEfgPsuzOZQOHpID0ZjPyAODlH2H1vtZimPRWP6Y1wBUyKPaRRazcPox5Ej8sCuImhmNVSnS0DqhOqPNT1E2g7EjxGGgexBhMZpYm31Z28+9vjpR9kNakZWvTaOhDLI6i07iR6wemM3E1SKX4kr08wzCVpsNJA/ZjY/G+AC1V0kFASdmkyNukwf8cWZxPhdQ1qlCtlXTTs5K6SOh8wRcFSfxgDW5HG6nCVeh7rYp5LPNScOhhhMfERi0eTuYS9OmSAtgpYNFySsuCQNJnfoZ6WwpnkojEKtVNGocuNimk38ZM/Ii2NlBwy6RxPLW10yzAQxp+6CDHpex9SccM7zNkKF6tNkkkd4NuNxYYrzK84KSNaJcCYEGeuoAgEz1InBPK800Myy0Oz1liNIKGzDYiTuNgPOMdCmqIODsbV51o06ymlRGkLfXIJLXHvCUCqCxMTsPI+1Pbk4UFaFODtLmYBiWCiFJ3jC3xfLHsq1SlSqP2rNBbS5VnuYKwQSNVyNrYTKfDq4kdjU/gOJZbsrhJIs1vbxmOlCj8S/wCuPP8AtxzLWNCgQf68H/awj8L5LzuYA7PK1mB2JXSv8TEL9+DOW9lfEt/ozD1qUv8AmYD6jJMH8S4jRr1DU+jdnO60mOifIH3fTb8MZhhp+yjiAFqcetSnv/HjzE+kB+0vZMXlHgg/0mYb1dfyTG3/AMK8EMDVmLbfWD+7isxXEbffjftOskR0BOOjBydmPHMPImQ+j1KuTrVWqoC3ZuUOoL70EKDqiT8DhSyD16NJ6lNYK6Y1bydS2jY97HTh3E2psHUklTIk2MdD5HYjwODx4USxqKyGhWYFFltcd1v2dNtY+1NtsZ4DHJrRzb1BTNQywQAnxPWfjiTn6c0T5X+WOvEKCp2ekRYg77iPHHlMyCPHCjHvDDqpDythQGaA7RHQOVZiJtsxm+8dcM2XlNSjaxH8/DFe8ZzlSnmamkkXJ/i3+eB2phqw7k+MMX7tJNCEMSKklfOC23T3dsHcvxl6FNKQdlCoLKYu3fM+cEYVuB5+aVbVJ10ypY0yVQwdtINzYSTaZwRz3CswajEUmImxEG3TY+AGHjuxJL40GF5gdpmrV/jJxqnGak/0jx/XP64n8tey/OZpBV7lNDI77GbGNgCcMtD2I1Y72Zpj0Rj+JGM+ShVxMWaPMtRWPfa37x/XBd+IdsgeTqAvebDf8Q38eD6exddUnMW8Oz+d9eO2U9lDUnVlzAZQ8lShEqZDCQTcqSPjhXNMdcbTFhauEvnbh5qMrjdR+c4cXytejVqUayKoU91p7xvYwJXSReZnba+OGcywYXGBVh0VTy+P85QE6ZJF9rg74s3K5Bxl6T1QxcVOz1SIVFNRlUr0LM5PovSMAOOcFWlTeqBdQTiUjNXqApVdDYgamZH7tgya4E+I+WEqiidkrmrmVzVVKdRgtNAJB0li3fJMde8MChzNmP8AX1f42/XHb/4RzleqdKB2YlrHx8otG3lg3lPY/wARYXp00n9qqPyBw+EsiU28C+vMmY/11T+Nv1wS4fzlmFI+sZh5k/iL4P0/Yfm+tSgP7T/3MacL9lpd3U5uiAhglQzCQYMEhQYNj5z4YFxClI70c99JRQSZJhJM6XNwsm4R9oJgNpiAzY45fhzsCQrEC5Ok9N+nTr6YZ8n7PMvTVlfOE6hB0qB6Hc3HjibleTsmMw+YFdmrOIJIXcjSSo02J3OFutD9G9iQ2UkYTuYuXZYuBfxxeDco5YW7dviB+mIHFuRk7MtTqhyPskRPxn8cM2mBccl4Pmyrw6oDdcT+AZypl66VAmrSeqzva3n4HocWVmOW5Pu/diBneXCiM2n3RPyv+WFcUFSDnBuMgk1VKA6NZLRDgFZ7pvqM3gQRcxuWdOM5OYNF+8Cy7wQATvMQIxSPBOMNpVoANJoBIBBFQMsEHf8ATDtybVfOHMU5powpEU4DAammBLMYBAOHhOhZQsaOT+cqgraSdVNgxA/ZCzEeoBODp9rNEAfVVG8xpAPmJPXCJwzLNTqCnoiVfvEGbUiI9JLG28+WEteKMsDywIxvYZOtF0t7YaY/7vU/iT9cZilP8qsbkjHuG6IXsx1oewzNmO0rZZPRnb/gAxNpeww/bz1IeiE/jUGK/q8azJ3zNQ/E/rjmeJ1rRXqHxv8A4nAp+xcei1aHseVRAzlE+tL/APriNxX2Ok0VH0oVWpz2aSUU6iSVFyQdoveALYrqnxer/rqo+IP6YlLxmoQPr6u4va0XB36Y3V+xuy9BmtXJ0UyICCALzsBeSTNut8dlWMb8QqfSKdPOizVDoqqOlVBDH+1Z/wC0cc6ZOCK0e5mmNSneVj5YVuYOEKzajvhkzNXvovmT+X54jZ/LasarNYvcBK0JJ7yh1LJ+0DII+MEYZ8/nKhqagViqZsdpvcQInfaL4Vc7lUHa6qnZnQjLP2vrVVo6yFctA6A4ZadZVy9Hsy706bay72aFUkLBAMECxv0wYuk6M1dWM+Y9oL5REy+XYaaa6SSly4J1XJIifLEVPahnGMdqP4VH5YrrtWa8gnrJG53+/GrZkLYsoP8AWH64ZJUI27LM/wC0jMR/TNPoMdaHtDzE3qmPKP0xWNLOLIlh9/5DE3LVSxAXUR/Vb9MLUQ/P7lhVOOnOaw16ijWh6kKO+lt7fWD+q/jgdOBXDxVpVkq06NQ6GDAaGMwbg924IlT6nDtxXhwy7lBRD0ql0Z5VlBUEQYkspaCCYt44V0mUSbWRJ4zR102TxH3YX+G5paSIzAsEYKVG570fnh3zPDyR9mf6wxW+brBa1bLvb6yVIO/eBgHbbY4SbGgO7cfIPWyq4I6T52II/XE6h7Vs9Rbs2hhp1IXElwN4Npje97HfFV1uMvqmXmLlW3iZO3iTjMzxxnjU9UkGbkWI2IMTMYKlGlZurvBc1P2s5qvSrKtNEK0z3wDILd1ftQCSd8Ly8YZKLKGiWSkP6gV3J8iTLSLyxwM5S45XXLuUpmu1cPTZNEd0AHUNAuQZsfA414pxjXSpJ2L0RRDq4Kme0YXLWm9wJiw6YTDeC3WUY2ef5RZmuzR4anP/ABfnjzMZhiO7rBtfW3zgsfxwITOr+0MSEzYO1/S+L4OXtP7kxM2/V2J83P64JZTipUd7vDY79cBqeWZjOmofSm5/LBrhvBi8grVUaSSzo6gQJ3Ki/gOuNjRn3+4dyee7VLsSyQCZ94GdLetip81n7WIPGMnqQjxGIuTrCgyPqLqZBAVp0kXBHQhgrDzXBzgYbMTSqNS16SVKBwO57wMzMgyCB9k4aXHJLKGj8s3kqXiXDGpatINxFvUHDf7N0UZaq8nte0HUiF0sF+Z1fLDTneRWqT3kt6/pgXk+CDJ1jTLf0qgi0CVLQL9bnHM6KJMZcpw9atdKtN2Gj3qbQZDAiVbexJsRt8sCM57O8o7Eh6qwxkJUEA+FwSBiTwbi4Sucv9t6ZYNG2kgfO8/DHXiVFRU10tSyvesfejeBIYTePM4tx5BNegcPZzlf9bW+LL/cx7gJU49xEEjsv/SP9/GYp8fRHrIgcA5NzebUNQoM6ba7BfPvMQDhipexjPt9mknrU/QHHTLe3CtTQImXpoiAAKo2AsPtY7j29VRvS+Uf3sc77FU4ezP+xDOW+sobXGpt5PXRe0fzfGtf2K5zTZqRI2Aex9ZUfPE+n7aqrAQi36FlB/HHOl7cq0z2Ej4D8MDtL0D+m9Nf7AVHhueywrZA5RnqVwpQkgKlRCQHVz3DKkiJvt5Yi8Gr1+zK11WdUhge9EbECFgRPjc4t3hfMLZ+ktVUKoEWoCDJDqzCpTI6kBVYWuGjriuuN5YJmKgBBBbUCu0N3h9xGDGVsacaiDM5W76np/PXEisLYjZ7ZT4HElhInFCIkc3UZIb9m3zxYvs+opmOzp1IbXSAQEAgQhksP2dh8vDCxxbhhqjSBJa3zxA4HxN8uGamYdUFNCT1qEH5KiN/5gwuUx1ovuhyXlEI1LQtuBTQD774K0KeTp+6KC+gQfgMfNtXjmaY96uf5+GItTi1f/XMfjikle2TU60fUy8WoDZ6Y/tAY6rxKmdnUnwD4+U6XFK53qsPicTsrxKr1ruLSL7x8cL0iN9Rn0yeO0QyoWALCR54Dc/cKFWgKvWn+DQD98YqzlPmZ3YZeq+uSWpFujbsp8mAJH7y/vYszjHGlrcKq1FaYhDE2OpLX33388JKNKykXZWGZYdDhD43w+KnaDxnDtUJOB+b4S7iysfRT+mC1aAsMrzLcQem+tG0sJv69L2IxvnuK1K0ByDE7Kq7+OkCfjhmq8i1mPdpP/CR+OMp+zXMH7AX1YfkScS0Upsj8mcXqUjKN7veAO1iLEdRv8ziw3yatFWm79qQKhgsSkhYU/tCCL9TeLxhOyPLD5er2bMptrIEkgGFnYSJifUYYqnM6Lwil7v0pGNNyV96mGcKCftRpTbbu+eETXa2dqb6JR2F8nzrTVSldOzqrswsj+RX7Lfd6YlZf2kooMTYTby/n78Vpn+ZTXplGRZLBi4JBJAIG8gbmfG2D3LOXbs6NRkmgKk1WCrFrKthJMEtfqBijknoZ3CNyVD7wL2mdmvaZpoUgFgJOnUSFA8SQNvyOJ3EPa7lnpsqU6pbproMy28QCJ+eKw5wzzPmqakr3iK5ZDvqVSgMGO7IQR0UY9yFRqlVEdy4Z1B1Ncyf2rkbn0w0V7PPm23gc+Ge0Bwi06dPUFEd3JNNh4mt4Ynr7WRSb6yhV7u/1IQ/PtLYVGoZQkhsu1iQQarbj0GAHMSJCqvdXVZJJi1t7nrg7ejf5LNz3tZouil8vXRWurdy8G4966mII/MYr72o8aDJlMxQazyQeoKEghh4gkiD4HAvI16Qp9kwb+k1hkE6RENI6jZv7PTHelw0ZhHy8hiSWosNi6i6jr9YgsD9pE8TgOKasKdYOWb4gUq5Ku7qNdM6oYd3UAYN5EE9fmcFM5zqlFNZbXeAFIJP6YQc3wmsFJCOyAbhSQAN/QWwIwqbQ/bFFhn2oj/Ut/Ev6YzFeYzB7MQcc5VJYgkxPjgdG/wxmMwy0ibJNE93BPKf0b/1fzGMxmNIeHktf2MsfouYE7V0j4hJwH5npgVhAA7g/Fh+AA+GMxmE/vC/0f8AgBzKgqJHUYPZDLIVXur06DGYzDSFWgnTyaCpShF/pV+yMUvnzDWt9Y/+7SxmMxobQOT9LOxxAqnvHGYzF2ciOjfnj1zfGYzAQ60EODuRXokEg9rT/wDcTFhck5ljTzqFm0CsIWTAv0G3QfIYzGYlzaOnhDan8RjsD+OMxmOYsaMMbONvTGYzGYRA5pcji+UgkShB8wS8g+Rwoc0MdQXpG3T3m6fD7sZjMD0V49S/Zgk2qMBYeGHHJ52omSpqjsgde+FYgNDPGoA3jzxmMxbj/WJyP+jH9yBlj9ev/gL/ALxwXQYzGY6YfpOGeyTkzc4CcQP1j+uMxmEZQ55asy1FKsVIYEEGPLp5Ww51suqUcs6Kqtqp95QAd1O4vjMZjQ0wS2hG5xGnPZjT3YrMBFrTEW6YWXF8eYzCMc5kYzGYzCmP/9k=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A">
              <a:latin typeface="Calibri" pitchFamily="34" charset="0"/>
            </a:endParaRP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254000" y="0"/>
            <a:ext cx="8890000" cy="1125538"/>
            <a:chOff x="160" y="0"/>
            <a:chExt cx="5600" cy="709"/>
          </a:xfrm>
        </p:grpSpPr>
        <p:sp>
          <p:nvSpPr>
            <p:cNvPr id="5" name="4 Rectángulo"/>
            <p:cNvSpPr/>
            <p:nvPr/>
          </p:nvSpPr>
          <p:spPr>
            <a:xfrm>
              <a:off x="839" y="0"/>
              <a:ext cx="4921" cy="709"/>
            </a:xfrm>
            <a:prstGeom prst="rect">
              <a:avLst/>
            </a:prstGeom>
            <a:solidFill>
              <a:srgbClr val="00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A" dirty="0"/>
            </a:p>
          </p:txBody>
        </p:sp>
        <p:pic>
          <p:nvPicPr>
            <p:cNvPr id="19465" name="5 Imagen" descr="UNEP.t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" y="164"/>
              <a:ext cx="497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6 Rectángulo"/>
          <p:cNvSpPr>
            <a:spLocks noChangeArrowheads="1"/>
          </p:cNvSpPr>
          <p:nvPr/>
        </p:nvSpPr>
        <p:spPr bwMode="auto">
          <a:xfrm>
            <a:off x="1331913" y="188913"/>
            <a:ext cx="7812087" cy="84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Calibri" pitchFamily="34" charset="0"/>
              </a:rPr>
              <a:t>Green Economy Scoping Study for Barbados (2012)</a:t>
            </a:r>
          </a:p>
        </p:txBody>
      </p:sp>
      <p:pic>
        <p:nvPicPr>
          <p:cNvPr id="19460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364966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mag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1484313"/>
            <a:ext cx="37322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ANd9GcQ1YiiQxUor-eGQCEJYfpBrS19z5Zd-k31kQDZsEO9UWO141yCva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6113" y="3860800"/>
            <a:ext cx="17764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3924300" y="2733675"/>
            <a:ext cx="28797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 i="1">
              <a:latin typeface="Calibri" pitchFamily="34" charset="0"/>
            </a:endParaRPr>
          </a:p>
          <a:p>
            <a:endParaRPr lang="fr-CH" i="1">
              <a:latin typeface="Calibri" pitchFamily="34" charset="0"/>
            </a:endParaRPr>
          </a:p>
          <a:p>
            <a:endParaRPr lang="fr-CH" i="1">
              <a:latin typeface="Calibri" pitchFamily="34" charset="0"/>
            </a:endParaRPr>
          </a:p>
          <a:p>
            <a:endParaRPr lang="fr-CH" i="1">
              <a:latin typeface="Calibri" pitchFamily="34" charset="0"/>
            </a:endParaRPr>
          </a:p>
          <a:p>
            <a:r>
              <a:rPr lang="fr-CH" sz="1600">
                <a:solidFill>
                  <a:srgbClr val="003399"/>
                </a:solidFill>
                <a:latin typeface="Dotum" pitchFamily="34" charset="-127"/>
                <a:ea typeface="Dotum" pitchFamily="34" charset="-127"/>
                <a:cs typeface="Arial Unicode MS" pitchFamily="34" charset="-128"/>
              </a:rPr>
              <a:t>Opportunities, challenges and investment gaps</a:t>
            </a:r>
          </a:p>
          <a:p>
            <a:endParaRPr lang="fr-CH" sz="1600">
              <a:solidFill>
                <a:srgbClr val="003399"/>
              </a:solidFill>
              <a:latin typeface="Dotum" pitchFamily="34" charset="-127"/>
              <a:ea typeface="Dotum" pitchFamily="34" charset="-127"/>
              <a:cs typeface="Arial Unicode MS" pitchFamily="34" charset="-128"/>
            </a:endParaRPr>
          </a:p>
          <a:p>
            <a:r>
              <a:rPr lang="fr-CH" sz="1600">
                <a:solidFill>
                  <a:srgbClr val="003399"/>
                </a:solidFill>
                <a:latin typeface="Dotum" pitchFamily="34" charset="-127"/>
                <a:ea typeface="Dotum" pitchFamily="34" charset="-127"/>
                <a:cs typeface="Arial Unicode MS" pitchFamily="34" charset="-128"/>
              </a:rPr>
              <a:t>Specific measures for greening of sectors and potential economic, social and environmental returns</a:t>
            </a:r>
          </a:p>
          <a:p>
            <a:endParaRPr lang="fr-CH" sz="1600">
              <a:solidFill>
                <a:srgbClr val="003399"/>
              </a:solidFill>
              <a:latin typeface="Dotum" pitchFamily="34" charset="-127"/>
              <a:ea typeface="Dotum" pitchFamily="34" charset="-127"/>
              <a:cs typeface="Arial Unicode MS" pitchFamily="34" charset="-128"/>
            </a:endParaRPr>
          </a:p>
          <a:p>
            <a:r>
              <a:rPr lang="fr-CH" sz="1600">
                <a:solidFill>
                  <a:srgbClr val="003399"/>
                </a:solidFill>
                <a:latin typeface="Dotum" pitchFamily="34" charset="-127"/>
                <a:ea typeface="Dotum" pitchFamily="34" charset="-127"/>
                <a:cs typeface="Arial Unicode MS" pitchFamily="34" charset="-128"/>
              </a:rPr>
              <a:t>Strong participatory stakeholder engagement</a:t>
            </a:r>
            <a:endParaRPr lang="en-US" sz="1600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Marcador de contenido"/>
          <p:cNvSpPr>
            <a:spLocks noGrp="1"/>
          </p:cNvSpPr>
          <p:nvPr>
            <p:ph idx="4294967295"/>
          </p:nvPr>
        </p:nvSpPr>
        <p:spPr>
          <a:xfrm>
            <a:off x="168275" y="1196975"/>
            <a:ext cx="8975725" cy="2303463"/>
          </a:xfrm>
        </p:spPr>
        <p:txBody>
          <a:bodyPr/>
          <a:lstStyle/>
          <a:p>
            <a:pPr lvl="1" algn="just" eaLnBrk="1" hangingPunct="1">
              <a:buFont typeface="Arial" charset="0"/>
              <a:buNone/>
            </a:pPr>
            <a:endParaRPr lang="en-GB" sz="1800" i="1" dirty="0" smtClean="0">
              <a:ea typeface="Aparajita"/>
              <a:cs typeface="Aparajita"/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en-GB" sz="1800" dirty="0" smtClean="0">
                <a:ea typeface="Aparajita"/>
                <a:cs typeface="Aparajita"/>
              </a:rPr>
              <a:t>This project is supporting three pilot countries (Haiti, Jamaica and Saint Lucia), which were selected by COTED an open application process.</a:t>
            </a:r>
          </a:p>
          <a:p>
            <a:pPr lvl="1" algn="just" eaLnBrk="1" hangingPunct="1">
              <a:buFont typeface="Arial" charset="0"/>
              <a:buBlip>
                <a:blip r:embed="rId3"/>
              </a:buBlip>
            </a:pPr>
            <a:endParaRPr lang="en-GB" sz="1800" dirty="0" smtClean="0">
              <a:ea typeface="Aparajita"/>
              <a:cs typeface="Aparajita"/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r>
              <a:rPr lang="en-GB" sz="1800" dirty="0" smtClean="0">
                <a:ea typeface="Aparajita"/>
                <a:cs typeface="Aparajita"/>
              </a:rPr>
              <a:t>Simultaneously, the project engages with other countries in the Caribbean region and provides macroeconomic and sector specific green economy capacity building support through regional events (e.g., Caribbean Green Economy Conference 2013)</a:t>
            </a:r>
            <a:endParaRPr lang="en-GB" sz="1800" dirty="0" smtClean="0"/>
          </a:p>
        </p:txBody>
      </p:sp>
      <p:pic>
        <p:nvPicPr>
          <p:cNvPr id="21506" name="5 Imagen" descr="UNEP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75" y="6175375"/>
            <a:ext cx="571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eader_SI_NHaitiEnviron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9" y="3492635"/>
            <a:ext cx="9144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331913" y="0"/>
            <a:ext cx="7812087" cy="1125538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3200" b="1" dirty="0">
              <a:solidFill>
                <a:schemeClr val="bg1"/>
              </a:solidFill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+mj-lt"/>
                <a:cs typeface="Arial" charset="0"/>
              </a:rPr>
              <a:t>Advancing Caribbean States’ Sustainable Development through Green 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  <a:cs typeface="Arial" charset="0"/>
              </a:rPr>
              <a:t>Economy </a:t>
            </a:r>
            <a:r>
              <a:rPr lang="en-GB" sz="2000" b="1" dirty="0">
                <a:solidFill>
                  <a:schemeClr val="bg1"/>
                </a:solidFill>
                <a:latin typeface="+mj-lt"/>
                <a:cs typeface="Arial" charset="0"/>
              </a:rPr>
              <a:t>(ACSSD-GE) (2012-2014)</a:t>
            </a:r>
          </a:p>
          <a:p>
            <a:pPr algn="ctr"/>
            <a:endParaRPr lang="es-PA" sz="3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1510" name="5 Imagen" descr="UNEP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260350"/>
            <a:ext cx="78898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6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NUMAB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461" y="6052359"/>
            <a:ext cx="607035" cy="689009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1390620" y="1412776"/>
            <a:ext cx="7632848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dirty="0" smtClean="0"/>
              <a:t> LAC </a:t>
            </a:r>
            <a:r>
              <a:rPr lang="es-PA" dirty="0" err="1" smtClean="0"/>
              <a:t>was</a:t>
            </a:r>
            <a:r>
              <a:rPr lang="es-PA" dirty="0" smtClean="0"/>
              <a:t> </a:t>
            </a:r>
            <a:r>
              <a:rPr lang="es-PA" dirty="0" err="1" smtClean="0"/>
              <a:t>the</a:t>
            </a:r>
            <a:r>
              <a:rPr lang="es-PA" dirty="0" smtClean="0"/>
              <a:t> </a:t>
            </a:r>
            <a:r>
              <a:rPr lang="es-PA" dirty="0" err="1" smtClean="0"/>
              <a:t>first</a:t>
            </a:r>
            <a:r>
              <a:rPr lang="es-PA" dirty="0" smtClean="0"/>
              <a:t> </a:t>
            </a:r>
            <a:r>
              <a:rPr lang="es-PA" dirty="0" err="1" smtClean="0"/>
              <a:t>region</a:t>
            </a:r>
            <a:r>
              <a:rPr lang="es-PA" dirty="0" smtClean="0"/>
              <a:t> </a:t>
            </a:r>
            <a:r>
              <a:rPr lang="es-PA" dirty="0" err="1" smtClean="0"/>
              <a:t>to</a:t>
            </a:r>
            <a:r>
              <a:rPr lang="es-PA" dirty="0" smtClean="0"/>
              <a:t> </a:t>
            </a:r>
            <a:r>
              <a:rPr lang="es-PA" dirty="0" err="1" smtClean="0"/>
              <a:t>develop</a:t>
            </a:r>
            <a:r>
              <a:rPr lang="es-PA" dirty="0" smtClean="0"/>
              <a:t> a </a:t>
            </a:r>
            <a:r>
              <a:rPr lang="es-PA" b="1" dirty="0" smtClean="0"/>
              <a:t>SCP Regional </a:t>
            </a:r>
            <a:r>
              <a:rPr lang="es-PA" b="1" dirty="0" err="1" smtClean="0"/>
              <a:t>Strategy</a:t>
            </a:r>
            <a:r>
              <a:rPr lang="es-PA" dirty="0" smtClean="0"/>
              <a:t>, </a:t>
            </a:r>
            <a:r>
              <a:rPr lang="es-PA" dirty="0" err="1" smtClean="0"/>
              <a:t>with</a:t>
            </a:r>
            <a:r>
              <a:rPr lang="es-PA" dirty="0" smtClean="0"/>
              <a:t> </a:t>
            </a:r>
            <a:r>
              <a:rPr lang="es-PA" dirty="0" err="1" smtClean="0"/>
              <a:t>the</a:t>
            </a:r>
            <a:r>
              <a:rPr lang="es-PA" dirty="0" smtClean="0"/>
              <a:t> </a:t>
            </a:r>
            <a:r>
              <a:rPr lang="es-PA" dirty="0" err="1" smtClean="0"/>
              <a:t>following</a:t>
            </a:r>
            <a:r>
              <a:rPr lang="es-PA" dirty="0" smtClean="0"/>
              <a:t> </a:t>
            </a:r>
            <a:r>
              <a:rPr lang="es-PA" dirty="0" err="1" smtClean="0"/>
              <a:t>priorities</a:t>
            </a:r>
            <a:r>
              <a:rPr lang="es-PA" dirty="0" smtClean="0"/>
              <a:t> (</a:t>
            </a:r>
            <a:r>
              <a:rPr lang="es-PA" dirty="0" err="1" smtClean="0"/>
              <a:t>endorsed</a:t>
            </a:r>
            <a:r>
              <a:rPr lang="es-PA" dirty="0" smtClean="0"/>
              <a:t> </a:t>
            </a:r>
            <a:r>
              <a:rPr lang="es-PA" dirty="0" err="1" smtClean="0"/>
              <a:t>by</a:t>
            </a:r>
            <a:r>
              <a:rPr lang="es-PA" dirty="0" smtClean="0"/>
              <a:t> </a:t>
            </a:r>
            <a:r>
              <a:rPr lang="es-PA" dirty="0" err="1" smtClean="0"/>
              <a:t>the</a:t>
            </a:r>
            <a:r>
              <a:rPr lang="es-PA" dirty="0" smtClean="0"/>
              <a:t> </a:t>
            </a:r>
            <a:r>
              <a:rPr lang="es-PA" dirty="0" err="1" smtClean="0"/>
              <a:t>Forum</a:t>
            </a:r>
            <a:r>
              <a:rPr lang="es-PA" dirty="0" smtClean="0"/>
              <a:t> of </a:t>
            </a:r>
            <a:r>
              <a:rPr lang="es-PA" dirty="0" err="1" smtClean="0"/>
              <a:t>Environment</a:t>
            </a:r>
            <a:r>
              <a:rPr lang="es-PA" dirty="0" smtClean="0"/>
              <a:t> </a:t>
            </a:r>
            <a:r>
              <a:rPr lang="es-PA" dirty="0" err="1" smtClean="0"/>
              <a:t>Ministers</a:t>
            </a:r>
            <a:r>
              <a:rPr lang="es-PA" dirty="0" smtClean="0"/>
              <a:t>):</a:t>
            </a:r>
            <a:endParaRPr lang="es-PA" dirty="0"/>
          </a:p>
          <a:p>
            <a:pPr marL="896938" indent="-457200">
              <a:buFont typeface="Arial" pitchFamily="34" charset="0"/>
              <a:buChar char="•"/>
            </a:pPr>
            <a:r>
              <a:rPr lang="es-PA" dirty="0" err="1" smtClean="0"/>
              <a:t>National</a:t>
            </a:r>
            <a:r>
              <a:rPr lang="es-PA" dirty="0" smtClean="0"/>
              <a:t> SCP </a:t>
            </a:r>
            <a:r>
              <a:rPr lang="es-PA" dirty="0" err="1" smtClean="0"/>
              <a:t>action</a:t>
            </a:r>
            <a:r>
              <a:rPr lang="es-PA" dirty="0" smtClean="0"/>
              <a:t> </a:t>
            </a:r>
            <a:r>
              <a:rPr lang="es-PA" dirty="0" err="1" smtClean="0"/>
              <a:t>plans</a:t>
            </a:r>
            <a:endParaRPr lang="es-PA" dirty="0" smtClean="0"/>
          </a:p>
          <a:p>
            <a:pPr marL="896938" indent="-457200">
              <a:buFont typeface="Arial" pitchFamily="34" charset="0"/>
              <a:buChar char="•"/>
            </a:pPr>
            <a:r>
              <a:rPr lang="es-PA" dirty="0" err="1" smtClean="0"/>
              <a:t>Sustainable</a:t>
            </a:r>
            <a:r>
              <a:rPr lang="es-PA" dirty="0" smtClean="0"/>
              <a:t> </a:t>
            </a:r>
            <a:r>
              <a:rPr lang="es-PA" dirty="0" err="1" smtClean="0"/>
              <a:t>public</a:t>
            </a:r>
            <a:r>
              <a:rPr lang="es-PA" dirty="0" smtClean="0"/>
              <a:t> </a:t>
            </a:r>
            <a:r>
              <a:rPr lang="es-PA" dirty="0" err="1" smtClean="0"/>
              <a:t>procurement</a:t>
            </a:r>
            <a:endParaRPr lang="es-PA" dirty="0" smtClean="0"/>
          </a:p>
          <a:p>
            <a:pPr marL="896938" indent="-457200">
              <a:buFont typeface="Arial" pitchFamily="34" charset="0"/>
              <a:buChar char="•"/>
            </a:pPr>
            <a:r>
              <a:rPr lang="es-PA" dirty="0" smtClean="0"/>
              <a:t>Small and </a:t>
            </a:r>
            <a:r>
              <a:rPr lang="es-PA" dirty="0" err="1" smtClean="0"/>
              <a:t>Medium</a:t>
            </a:r>
            <a:r>
              <a:rPr lang="es-PA" dirty="0" smtClean="0"/>
              <a:t> </a:t>
            </a:r>
            <a:r>
              <a:rPr lang="es-PA" dirty="0" err="1" smtClean="0"/>
              <a:t>Enterprises</a:t>
            </a:r>
            <a:endParaRPr lang="es-PA" dirty="0" smtClean="0"/>
          </a:p>
          <a:p>
            <a:pPr marL="896938" indent="-457200">
              <a:buFont typeface="Arial" pitchFamily="34" charset="0"/>
              <a:buChar char="•"/>
            </a:pPr>
            <a:r>
              <a:rPr lang="es-PA" dirty="0" err="1" smtClean="0"/>
              <a:t>Education</a:t>
            </a:r>
            <a:r>
              <a:rPr lang="es-PA" dirty="0" smtClean="0"/>
              <a:t> and </a:t>
            </a:r>
            <a:r>
              <a:rPr lang="es-PA" dirty="0" err="1" smtClean="0"/>
              <a:t>sustainable</a:t>
            </a:r>
            <a:r>
              <a:rPr lang="es-PA" dirty="0" smtClean="0"/>
              <a:t> </a:t>
            </a:r>
            <a:r>
              <a:rPr lang="es-PA" dirty="0" err="1" smtClean="0"/>
              <a:t>lifestyles</a:t>
            </a:r>
            <a:endParaRPr lang="es-PA" dirty="0" smtClean="0"/>
          </a:p>
          <a:p>
            <a:pPr>
              <a:buFont typeface="Arial" pitchFamily="34" charset="0"/>
              <a:buChar char="•"/>
            </a:pPr>
            <a:endParaRPr lang="es-PA" dirty="0"/>
          </a:p>
          <a:p>
            <a:pPr>
              <a:buFont typeface="Arial" pitchFamily="34" charset="0"/>
              <a:buChar char="•"/>
            </a:pPr>
            <a:r>
              <a:rPr lang="es-PA" dirty="0" smtClean="0"/>
              <a:t> </a:t>
            </a:r>
            <a:r>
              <a:rPr lang="es-PA" b="1" dirty="0" smtClean="0"/>
              <a:t>Regional Council of </a:t>
            </a:r>
            <a:r>
              <a:rPr lang="es-PA" b="1" dirty="0" err="1" smtClean="0"/>
              <a:t>Experts</a:t>
            </a:r>
            <a:r>
              <a:rPr lang="es-PA" b="1" dirty="0" smtClean="0"/>
              <a:t> </a:t>
            </a:r>
            <a:r>
              <a:rPr lang="es-PA" b="1" dirty="0" err="1" smtClean="0"/>
              <a:t>on</a:t>
            </a:r>
            <a:r>
              <a:rPr lang="es-PA" b="1" dirty="0" smtClean="0"/>
              <a:t> SCP</a:t>
            </a:r>
          </a:p>
          <a:p>
            <a:pPr>
              <a:buFont typeface="Arial" pitchFamily="34" charset="0"/>
              <a:buChar char="•"/>
            </a:pPr>
            <a:endParaRPr lang="es-PA" dirty="0" smtClean="0"/>
          </a:p>
          <a:p>
            <a:pPr>
              <a:buFont typeface="Arial" pitchFamily="34" charset="0"/>
              <a:buChar char="•"/>
            </a:pPr>
            <a:r>
              <a:rPr lang="es-PA" dirty="0" smtClean="0"/>
              <a:t> </a:t>
            </a:r>
            <a:r>
              <a:rPr lang="es-PA" b="1" dirty="0" err="1" smtClean="0"/>
              <a:t>Sustainable</a:t>
            </a:r>
            <a:r>
              <a:rPr lang="es-PA" b="1" dirty="0" smtClean="0"/>
              <a:t> </a:t>
            </a:r>
            <a:r>
              <a:rPr lang="es-PA" b="1" dirty="0" err="1" smtClean="0"/>
              <a:t>public</a:t>
            </a:r>
            <a:r>
              <a:rPr lang="es-PA" b="1" dirty="0" smtClean="0"/>
              <a:t> </a:t>
            </a:r>
            <a:r>
              <a:rPr lang="es-PA" b="1" dirty="0" err="1" smtClean="0"/>
              <a:t>procurement</a:t>
            </a:r>
            <a:r>
              <a:rPr lang="es-PA" b="1" dirty="0" smtClean="0"/>
              <a:t> and </a:t>
            </a:r>
            <a:r>
              <a:rPr lang="es-PA" b="1" dirty="0" err="1" smtClean="0"/>
              <a:t>ecolabelling</a:t>
            </a:r>
            <a:r>
              <a:rPr lang="es-PA" b="1" dirty="0" smtClean="0"/>
              <a:t> </a:t>
            </a:r>
            <a:r>
              <a:rPr lang="es-PA" dirty="0" smtClean="0"/>
              <a:t>(</a:t>
            </a:r>
            <a:r>
              <a:rPr lang="es-PA" dirty="0" err="1" smtClean="0"/>
              <a:t>combined</a:t>
            </a:r>
            <a:r>
              <a:rPr lang="es-PA" dirty="0" smtClean="0"/>
              <a:t> </a:t>
            </a:r>
            <a:r>
              <a:rPr lang="es-PA" dirty="0" err="1" smtClean="0"/>
              <a:t>approach</a:t>
            </a:r>
            <a:r>
              <a:rPr lang="es-PA" dirty="0" smtClean="0"/>
              <a:t> </a:t>
            </a:r>
            <a:r>
              <a:rPr lang="es-PA" dirty="0" err="1" smtClean="0"/>
              <a:t>to</a:t>
            </a:r>
            <a:r>
              <a:rPr lang="es-PA" dirty="0" smtClean="0"/>
              <a:t> </a:t>
            </a:r>
            <a:r>
              <a:rPr lang="es-PA" dirty="0" err="1" smtClean="0"/>
              <a:t>improve</a:t>
            </a:r>
            <a:r>
              <a:rPr lang="es-PA" dirty="0" smtClean="0"/>
              <a:t> performance of </a:t>
            </a:r>
            <a:r>
              <a:rPr lang="es-PA" dirty="0" err="1" smtClean="0"/>
              <a:t>products</a:t>
            </a:r>
            <a:r>
              <a:rPr lang="es-PA" dirty="0" smtClean="0"/>
              <a:t> </a:t>
            </a:r>
            <a:r>
              <a:rPr lang="es-PA" dirty="0" err="1" smtClean="0"/>
              <a:t>through</a:t>
            </a:r>
            <a:r>
              <a:rPr lang="es-PA" dirty="0" smtClean="0"/>
              <a:t> </a:t>
            </a:r>
            <a:r>
              <a:rPr lang="es-PA" dirty="0" err="1" smtClean="0"/>
              <a:t>lifecycle</a:t>
            </a:r>
            <a:r>
              <a:rPr lang="es-PA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s-PA" dirty="0" smtClean="0"/>
          </a:p>
          <a:p>
            <a:pPr>
              <a:buFont typeface="Arial" pitchFamily="34" charset="0"/>
              <a:buChar char="•"/>
            </a:pPr>
            <a:r>
              <a:rPr lang="es-PA" dirty="0" smtClean="0"/>
              <a:t> </a:t>
            </a:r>
            <a:r>
              <a:rPr lang="es-PA" b="1" dirty="0" err="1" smtClean="0"/>
              <a:t>Sustainable</a:t>
            </a:r>
            <a:r>
              <a:rPr lang="es-PA" b="1" dirty="0" smtClean="0"/>
              <a:t> </a:t>
            </a:r>
            <a:r>
              <a:rPr lang="es-PA" b="1" dirty="0" err="1" smtClean="0"/>
              <a:t>tourism</a:t>
            </a:r>
            <a:r>
              <a:rPr lang="es-PA" b="1" dirty="0" smtClean="0"/>
              <a:t> </a:t>
            </a:r>
            <a:r>
              <a:rPr lang="es-PA" dirty="0" smtClean="0"/>
              <a:t>and Green Passport </a:t>
            </a:r>
            <a:r>
              <a:rPr lang="es-PA" dirty="0" err="1" smtClean="0"/>
              <a:t>Campaign</a:t>
            </a:r>
            <a:r>
              <a:rPr lang="es-PA" dirty="0" smtClean="0"/>
              <a:t>: Bahamas, OECS, </a:t>
            </a:r>
            <a:r>
              <a:rPr lang="es-PA" dirty="0" err="1" smtClean="0"/>
              <a:t>Caribbean</a:t>
            </a:r>
            <a:r>
              <a:rPr lang="es-PA" dirty="0" smtClean="0"/>
              <a:t> </a:t>
            </a:r>
            <a:r>
              <a:rPr lang="es-PA" dirty="0" err="1" smtClean="0"/>
              <a:t>Tourism</a:t>
            </a:r>
            <a:r>
              <a:rPr lang="es-PA" dirty="0" smtClean="0"/>
              <a:t> </a:t>
            </a:r>
            <a:r>
              <a:rPr lang="es-PA" dirty="0" err="1" smtClean="0"/>
              <a:t>Organization</a:t>
            </a:r>
            <a:endParaRPr lang="es-PA" dirty="0" smtClean="0"/>
          </a:p>
          <a:p>
            <a:pPr>
              <a:buFont typeface="Arial" pitchFamily="34" charset="0"/>
              <a:buChar char="•"/>
            </a:pPr>
            <a:endParaRPr lang="es-PA" dirty="0" smtClean="0"/>
          </a:p>
          <a:p>
            <a:pPr>
              <a:buFont typeface="Arial" pitchFamily="34" charset="0"/>
              <a:buChar char="•"/>
            </a:pPr>
            <a:r>
              <a:rPr lang="es-PA" dirty="0" smtClean="0"/>
              <a:t> </a:t>
            </a:r>
            <a:r>
              <a:rPr lang="es-PA" dirty="0" err="1" smtClean="0"/>
              <a:t>Resource</a:t>
            </a:r>
            <a:r>
              <a:rPr lang="es-PA" dirty="0" smtClean="0"/>
              <a:t> </a:t>
            </a:r>
            <a:r>
              <a:rPr lang="es-PA" dirty="0" err="1" smtClean="0"/>
              <a:t>efficient</a:t>
            </a:r>
            <a:r>
              <a:rPr lang="es-PA" dirty="0" smtClean="0"/>
              <a:t> and </a:t>
            </a:r>
            <a:r>
              <a:rPr lang="es-PA" dirty="0" err="1" smtClean="0"/>
              <a:t>cleaner</a:t>
            </a:r>
            <a:r>
              <a:rPr lang="es-PA" dirty="0" smtClean="0"/>
              <a:t> </a:t>
            </a:r>
            <a:r>
              <a:rPr lang="es-PA" dirty="0" err="1" smtClean="0"/>
              <a:t>production</a:t>
            </a:r>
            <a:r>
              <a:rPr lang="es-PA" dirty="0" smtClean="0"/>
              <a:t> in </a:t>
            </a:r>
            <a:r>
              <a:rPr lang="es-PA" b="1" dirty="0" err="1" smtClean="0"/>
              <a:t>SMEs</a:t>
            </a:r>
            <a:r>
              <a:rPr lang="es-PA" dirty="0" smtClean="0"/>
              <a:t>: UNEP/UNIDO </a:t>
            </a:r>
            <a:r>
              <a:rPr lang="es-PA" dirty="0" err="1" smtClean="0"/>
              <a:t>National</a:t>
            </a:r>
            <a:r>
              <a:rPr lang="es-PA" dirty="0" smtClean="0"/>
              <a:t> </a:t>
            </a:r>
            <a:r>
              <a:rPr lang="es-PA" dirty="0" err="1" smtClean="0"/>
              <a:t>Cleaner</a:t>
            </a:r>
            <a:r>
              <a:rPr lang="es-PA" dirty="0" smtClean="0"/>
              <a:t> </a:t>
            </a:r>
            <a:r>
              <a:rPr lang="es-PA" dirty="0" err="1" smtClean="0"/>
              <a:t>Production</a:t>
            </a:r>
            <a:r>
              <a:rPr lang="es-PA" dirty="0" smtClean="0"/>
              <a:t> Centres, eco-</a:t>
            </a:r>
            <a:r>
              <a:rPr lang="es-PA" dirty="0" err="1" smtClean="0"/>
              <a:t>innovation</a:t>
            </a:r>
            <a:r>
              <a:rPr lang="es-PA" dirty="0" smtClean="0"/>
              <a:t> </a:t>
            </a:r>
            <a:r>
              <a:rPr lang="es-PA" dirty="0" err="1" smtClean="0"/>
              <a:t>tools</a:t>
            </a:r>
            <a:r>
              <a:rPr lang="es-PA" dirty="0" smtClean="0"/>
              <a:t>, </a:t>
            </a:r>
            <a:r>
              <a:rPr lang="es-PA" dirty="0" err="1" smtClean="0"/>
              <a:t>waste</a:t>
            </a:r>
            <a:r>
              <a:rPr lang="es-PA" dirty="0" smtClean="0"/>
              <a:t> </a:t>
            </a:r>
            <a:r>
              <a:rPr lang="es-PA" dirty="0" err="1" smtClean="0"/>
              <a:t>minimization</a:t>
            </a:r>
            <a:r>
              <a:rPr lang="es-PA" dirty="0" smtClean="0"/>
              <a:t> and </a:t>
            </a:r>
            <a:r>
              <a:rPr lang="es-PA" dirty="0" err="1" smtClean="0"/>
              <a:t>waste</a:t>
            </a:r>
            <a:r>
              <a:rPr lang="es-PA" dirty="0" smtClean="0"/>
              <a:t>-to-</a:t>
            </a:r>
            <a:r>
              <a:rPr lang="es-PA" dirty="0" err="1" smtClean="0"/>
              <a:t>energy</a:t>
            </a:r>
            <a:endParaRPr lang="es-PA" dirty="0" smtClean="0"/>
          </a:p>
          <a:p>
            <a:pPr>
              <a:buFont typeface="Arial" pitchFamily="34" charset="0"/>
              <a:buChar char="•"/>
            </a:pPr>
            <a:endParaRPr lang="es-PA" dirty="0"/>
          </a:p>
          <a:p>
            <a:pPr>
              <a:spcAft>
                <a:spcPts val="600"/>
              </a:spcAft>
            </a:pPr>
            <a:endParaRPr lang="es-PA" dirty="0"/>
          </a:p>
          <a:p>
            <a:endParaRPr lang="es-PA" dirty="0"/>
          </a:p>
        </p:txBody>
      </p:sp>
      <p:sp>
        <p:nvSpPr>
          <p:cNvPr id="7" name="19 Rectángulo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Sustainable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consumption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and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production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in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the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Caribbean</a:t>
            </a:r>
            <a:endParaRPr lang="es-P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00600"/>
          </a:xfrm>
        </p:spPr>
        <p:txBody>
          <a:bodyPr>
            <a:normAutofit/>
          </a:bodyPr>
          <a:lstStyle/>
          <a:p>
            <a:pPr marL="577850" indent="-57785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TT" sz="2000" dirty="0" smtClean="0"/>
              <a:t>Introduce GIS-based ecosystem service maps and an associated Decision Support System into Spatial Development Planning in T&amp;T</a:t>
            </a:r>
          </a:p>
          <a:p>
            <a:pPr marL="1201738" lvl="1" indent="-39687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TT" sz="2000" dirty="0" smtClean="0"/>
              <a:t>National Spatial Development Plan</a:t>
            </a:r>
          </a:p>
          <a:p>
            <a:pPr marL="1201738" lvl="1" indent="-396875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TT" sz="2000" dirty="0" smtClean="0"/>
              <a:t>National Hillside Policy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TT" sz="2000" dirty="0" smtClean="0"/>
          </a:p>
          <a:p>
            <a:pPr marL="577850" indent="-57785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TT" sz="2000" dirty="0" smtClean="0"/>
              <a:t>Introduce Experimental Ecosystem Services Accounting into the T&amp;T National Accounts</a:t>
            </a:r>
          </a:p>
          <a:p>
            <a:pPr marL="577850" indent="-57785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TT" sz="2000" dirty="0" smtClean="0"/>
          </a:p>
          <a:p>
            <a:pPr marL="577850" indent="-57785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TT" sz="2000" dirty="0" smtClean="0"/>
              <a:t>Develop a pilot Eco-finance scheme (e.g. Payment for Ecosystem Services)</a:t>
            </a:r>
          </a:p>
          <a:p>
            <a:pPr marL="1201738" lvl="1" indent="-465138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TT" sz="2000" dirty="0" smtClean="0"/>
              <a:t>T&amp;T Green Fund</a:t>
            </a:r>
          </a:p>
          <a:p>
            <a:pPr marL="0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TT" sz="2000" dirty="0"/>
          </a:p>
          <a:p>
            <a:pPr marL="0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TT" sz="2000" dirty="0" smtClean="0"/>
              <a:t>Reference: “Environmentally adjusted National Accounts for Trinidad and Tobago’s sustainable future”, Alexander Girvan and Sonja S. </a:t>
            </a:r>
            <a:r>
              <a:rPr lang="en-TT" sz="2000" dirty="0" err="1" smtClean="0"/>
              <a:t>Teelucksingh</a:t>
            </a:r>
            <a:endParaRPr lang="en-TT" sz="2000" dirty="0" smtClean="0"/>
          </a:p>
        </p:txBody>
      </p:sp>
      <p:sp>
        <p:nvSpPr>
          <p:cNvPr id="6" name="19 Rectángulo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ProEcoServ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Trinidad and Tobago: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Objectives</a:t>
            </a:r>
            <a:endParaRPr lang="es-PA" sz="2800" dirty="0">
              <a:solidFill>
                <a:prstClr val="white"/>
              </a:solidFill>
            </a:endParaRPr>
          </a:p>
        </p:txBody>
      </p:sp>
      <p:pic>
        <p:nvPicPr>
          <p:cNvPr id="7" name="5 Imagen" descr="PNUMAB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461" y="6052359"/>
            <a:ext cx="607035" cy="6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486400"/>
          </a:xfrm>
        </p:spPr>
        <p:txBody>
          <a:bodyPr/>
          <a:lstStyle/>
          <a:p>
            <a:r>
              <a:rPr lang="en-TT" sz="2000" dirty="0" err="1" smtClean="0"/>
              <a:t>ProEcoServ</a:t>
            </a:r>
            <a:r>
              <a:rPr lang="en-TT" sz="2000" dirty="0" smtClean="0"/>
              <a:t> uses valuation of ecosystem services  to; </a:t>
            </a:r>
          </a:p>
          <a:p>
            <a:pPr lvl="1"/>
            <a:r>
              <a:rPr lang="en-TT" sz="2000" dirty="0" smtClean="0"/>
              <a:t>Speak the language of Policymakers/population</a:t>
            </a:r>
          </a:p>
          <a:p>
            <a:pPr lvl="1"/>
            <a:r>
              <a:rPr lang="en-TT" sz="2000" dirty="0" smtClean="0"/>
              <a:t>Convert the wealth of biophysical knowledge on forest into economic values </a:t>
            </a:r>
          </a:p>
          <a:p>
            <a:pPr lvl="1"/>
            <a:r>
              <a:rPr lang="en-TT" sz="2000" dirty="0" smtClean="0"/>
              <a:t>Draw attention to the flows in the economy which impact ecosystem health  </a:t>
            </a:r>
          </a:p>
          <a:p>
            <a:r>
              <a:rPr lang="en-TT" sz="2000" dirty="0" smtClean="0"/>
              <a:t>$497 Million</a:t>
            </a:r>
            <a:r>
              <a:rPr lang="en-TT" sz="2000" baseline="30000" dirty="0" smtClean="0"/>
              <a:t>1</a:t>
            </a:r>
            <a:r>
              <a:rPr lang="en-TT" sz="2000" dirty="0" smtClean="0"/>
              <a:t>  - Value of key ecosystem services</a:t>
            </a:r>
            <a:r>
              <a:rPr lang="en-TT" sz="2000" baseline="30000" dirty="0" smtClean="0"/>
              <a:t>2</a:t>
            </a:r>
            <a:r>
              <a:rPr lang="en-TT" sz="2000" dirty="0" smtClean="0"/>
              <a:t> provided by northern range forest per year </a:t>
            </a:r>
          </a:p>
          <a:p>
            <a:r>
              <a:rPr lang="en-TT" sz="2000" dirty="0" smtClean="0"/>
              <a:t>2.4% of GDP for one ecosystem = strong case for SEEA to track and monitor these critical flows </a:t>
            </a:r>
          </a:p>
          <a:p>
            <a:endParaRPr lang="en-TT" sz="2000" dirty="0"/>
          </a:p>
          <a:p>
            <a:r>
              <a:rPr lang="en-TT" sz="2000" dirty="0" smtClean="0"/>
              <a:t>Also a TEEB (The Economics of Ecosystems and Biodiversity) study in Saint Lucia – </a:t>
            </a:r>
            <a:r>
              <a:rPr lang="en-TT" sz="2000" dirty="0" err="1" smtClean="0"/>
              <a:t>coraf</a:t>
            </a:r>
            <a:r>
              <a:rPr lang="en-TT" sz="2000" dirty="0" smtClean="0"/>
              <a:t> reefs and marine protected areas, rainforest, fisheries and shoreline protection, focusing on the tourism sector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43000" y="6381750"/>
            <a:ext cx="6096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[1]Girvan &amp; </a:t>
            </a:r>
            <a:r>
              <a:rPr lang="en-US" dirty="0" err="1" smtClean="0"/>
              <a:t>Teelucksingh</a:t>
            </a:r>
            <a:r>
              <a:rPr lang="en-US" dirty="0" smtClean="0"/>
              <a:t> 2012 [2] Erosion control, Flood Prevention, Water purification sustainable timber , Climate regulation </a:t>
            </a:r>
            <a:endParaRPr lang="en-US" dirty="0"/>
          </a:p>
        </p:txBody>
      </p:sp>
      <p:sp>
        <p:nvSpPr>
          <p:cNvPr id="5" name="19 Rectángulo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Valuation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in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ProEcoServ</a:t>
            </a:r>
            <a:endParaRPr lang="es-PA" sz="2800" dirty="0">
              <a:solidFill>
                <a:prstClr val="white"/>
              </a:solidFill>
            </a:endParaRPr>
          </a:p>
        </p:txBody>
      </p:sp>
      <p:pic>
        <p:nvPicPr>
          <p:cNvPr id="8" name="5 Imagen" descr="PNUMAB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461" y="6052359"/>
            <a:ext cx="607035" cy="6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486400"/>
          </a:xfrm>
        </p:spPr>
        <p:txBody>
          <a:bodyPr/>
          <a:lstStyle/>
          <a:p>
            <a:r>
              <a:rPr lang="en-TT" sz="2000" dirty="0" smtClean="0"/>
              <a:t>Goal to “strengthen the science-policy interface for biodiversity and ecosystems services for the conservation and sustainable use of biodiversity, long-term human well-being and sustainable development”.</a:t>
            </a:r>
          </a:p>
          <a:p>
            <a:endParaRPr lang="en-TT" sz="2000" dirty="0"/>
          </a:p>
          <a:p>
            <a:r>
              <a:rPr lang="en-TT" sz="2000" dirty="0" smtClean="0"/>
              <a:t>Four functions: knowledge generation, assessment, policy support, capacity building</a:t>
            </a:r>
          </a:p>
          <a:p>
            <a:endParaRPr lang="en-TT" sz="2000" dirty="0"/>
          </a:p>
          <a:p>
            <a:r>
              <a:rPr lang="en-TT" sz="2000" dirty="0" smtClean="0"/>
              <a:t>2</a:t>
            </a:r>
            <a:r>
              <a:rPr lang="en-TT" sz="2000" baseline="30000" dirty="0" smtClean="0"/>
              <a:t>nd</a:t>
            </a:r>
            <a:r>
              <a:rPr lang="en-TT" sz="2000" dirty="0" smtClean="0"/>
              <a:t> Plenary (December 2013) adopted Programme of Work 2014-2018, including:</a:t>
            </a:r>
            <a:endParaRPr lang="en-TT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TT" sz="2000" dirty="0" smtClean="0"/>
              <a:t>Regional and </a:t>
            </a:r>
            <a:r>
              <a:rPr lang="en-TT" sz="2000" dirty="0" err="1" smtClean="0"/>
              <a:t>subregional</a:t>
            </a:r>
            <a:r>
              <a:rPr lang="en-TT" sz="2000" dirty="0" smtClean="0"/>
              <a:t> assessments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TT" sz="2000" dirty="0" smtClean="0"/>
              <a:t>Assessment of tools and methodologies regarding multiple values of biodiversity to human societies.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TT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endParaRPr lang="en-US" sz="2000" dirty="0" smtClean="0"/>
          </a:p>
          <a:p>
            <a:endParaRPr lang="en-TT" sz="2000" dirty="0" smtClean="0"/>
          </a:p>
        </p:txBody>
      </p:sp>
      <p:sp>
        <p:nvSpPr>
          <p:cNvPr id="5" name="19 Rectángulo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Intergovernmental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Platform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on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Biodiversity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and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Ecosystem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s-PA" sz="2800" b="1" dirty="0" err="1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Services</a:t>
            </a:r>
            <a:r>
              <a:rPr lang="es-PA" sz="2800" b="1" dirty="0" smtClean="0"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(IPBES)</a:t>
            </a:r>
            <a:endParaRPr lang="es-PA" sz="2800" dirty="0">
              <a:solidFill>
                <a:prstClr val="white"/>
              </a:solidFill>
            </a:endParaRPr>
          </a:p>
        </p:txBody>
      </p:sp>
      <p:pic>
        <p:nvPicPr>
          <p:cNvPr id="8" name="5 Imagen" descr="PNUMAB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461" y="6052359"/>
            <a:ext cx="607035" cy="6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1267</Words>
  <Application>Microsoft Office PowerPoint</Application>
  <PresentationFormat>Apresentação na tela (4:3)</PresentationFormat>
  <Paragraphs>149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 Unicode MS</vt:lpstr>
      <vt:lpstr>Dotum</vt:lpstr>
      <vt:lpstr>Aparajita</vt:lpstr>
      <vt:lpstr>Arial</vt:lpstr>
      <vt:lpstr>Calibri</vt:lpstr>
      <vt:lpstr>Courier New</vt:lpstr>
      <vt:lpstr>verdana (Cuerpo)</vt:lpstr>
      <vt:lpstr>Office Theme</vt:lpstr>
      <vt:lpstr> Valuing the Caribbean environment: policy processes linked with SEEA</vt:lpstr>
      <vt:lpstr>Latin American and Caribbean Initiative for Sustainable Development (ILAC)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Latin America and the Caribbean (regional)</vt:lpstr>
      <vt:lpstr>Caribbean policies, priorities, strategies</vt:lpstr>
      <vt:lpstr>Priorities of nearly every organization/subregion in Latin America and the Caribbean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cdavies</dc:creator>
  <cp:lastModifiedBy>Charles Davies</cp:lastModifiedBy>
  <cp:revision>141</cp:revision>
  <dcterms:created xsi:type="dcterms:W3CDTF">2013-04-18T17:55:39Z</dcterms:created>
  <dcterms:modified xsi:type="dcterms:W3CDTF">2014-02-06T10:56:11Z</dcterms:modified>
</cp:coreProperties>
</file>